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9"/>
  </p:notesMasterIdLst>
  <p:sldIdLst>
    <p:sldId id="256" r:id="rId2"/>
    <p:sldId id="257" r:id="rId3"/>
    <p:sldId id="258" r:id="rId4"/>
    <p:sldId id="260" r:id="rId5"/>
    <p:sldId id="261" r:id="rId6"/>
    <p:sldId id="259"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43"/>
    <p:restoredTop sz="94678"/>
  </p:normalViewPr>
  <p:slideViewPr>
    <p:cSldViewPr snapToGrid="0">
      <p:cViewPr varScale="1">
        <p:scale>
          <a:sx n="145" d="100"/>
          <a:sy n="145" d="100"/>
        </p:scale>
        <p:origin x="208" y="7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DCEA39-AB40-B04A-9064-EAFB1D463666}" type="datetimeFigureOut">
              <a:rPr lang="pl-PL" smtClean="0"/>
              <a:t>17.09.2024</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9F6E20-AC06-C44C-8D38-F0064401BB2D}" type="slidenum">
              <a:rPr lang="pl-PL" smtClean="0"/>
              <a:t>‹#›</a:t>
            </a:fld>
            <a:endParaRPr lang="pl-PL"/>
          </a:p>
        </p:txBody>
      </p:sp>
    </p:spTree>
    <p:extLst>
      <p:ext uri="{BB962C8B-B14F-4D97-AF65-F5344CB8AC3E}">
        <p14:creationId xmlns:p14="http://schemas.microsoft.com/office/powerpoint/2010/main" val="3055274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A10744CD-384E-3047-9563-6BA0D5F20966}" type="datetime1">
              <a:rPr lang="pl-PL" smtClean="0"/>
              <a:t>17.09.2024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CD943A7D-2B64-2149-9CDF-EF6097BA5D97}" type="slidenum">
              <a:rPr lang="pl-PL" smtClean="0"/>
              <a:t>‹#›</a:t>
            </a:fld>
            <a:endParaRPr lang="pl-PL"/>
          </a:p>
        </p:txBody>
      </p:sp>
    </p:spTree>
    <p:extLst>
      <p:ext uri="{BB962C8B-B14F-4D97-AF65-F5344CB8AC3E}">
        <p14:creationId xmlns:p14="http://schemas.microsoft.com/office/powerpoint/2010/main" val="1731123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54BC5825-C711-B749-AFA1-4441AF334005}" type="datetime1">
              <a:rPr lang="pl-PL" smtClean="0"/>
              <a:t>17.09.2024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CD943A7D-2B64-2149-9CDF-EF6097BA5D97}" type="slidenum">
              <a:rPr lang="pl-PL" smtClean="0"/>
              <a:t>‹#›</a:t>
            </a:fld>
            <a:endParaRPr lang="pl-PL"/>
          </a:p>
        </p:txBody>
      </p:sp>
    </p:spTree>
    <p:extLst>
      <p:ext uri="{BB962C8B-B14F-4D97-AF65-F5344CB8AC3E}">
        <p14:creationId xmlns:p14="http://schemas.microsoft.com/office/powerpoint/2010/main" val="3583587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6A386BCB-408A-9743-9AA4-17F0B661D3F8}" type="datetime1">
              <a:rPr lang="pl-PL" smtClean="0"/>
              <a:t>17.09.2024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CD943A7D-2B64-2149-9CDF-EF6097BA5D97}" type="slidenum">
              <a:rPr lang="pl-PL" smtClean="0"/>
              <a:t>‹#›</a:t>
            </a:fld>
            <a:endParaRPr lang="pl-PL"/>
          </a:p>
        </p:txBody>
      </p:sp>
    </p:spTree>
    <p:extLst>
      <p:ext uri="{BB962C8B-B14F-4D97-AF65-F5344CB8AC3E}">
        <p14:creationId xmlns:p14="http://schemas.microsoft.com/office/powerpoint/2010/main" val="1633941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5811550E-4DC9-D84C-9B6E-A79F866FEC52}" type="datetime1">
              <a:rPr lang="pl-PL" smtClean="0"/>
              <a:t>17.09.2024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CD943A7D-2B64-2149-9CDF-EF6097BA5D97}" type="slidenum">
              <a:rPr lang="pl-PL" smtClean="0"/>
              <a:t>‹#›</a:t>
            </a:fld>
            <a:endParaRPr lang="pl-PL"/>
          </a:p>
        </p:txBody>
      </p:sp>
    </p:spTree>
    <p:extLst>
      <p:ext uri="{BB962C8B-B14F-4D97-AF65-F5344CB8AC3E}">
        <p14:creationId xmlns:p14="http://schemas.microsoft.com/office/powerpoint/2010/main" val="1304912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pl-PL"/>
              <a:t>Kliknij, aby edytować styl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8FD2F2D-EAB5-244C-A11D-473702972BBF}" type="datetime1">
              <a:rPr lang="pl-PL" smtClean="0"/>
              <a:t>17.09.2024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CD943A7D-2B64-2149-9CDF-EF6097BA5D97}" type="slidenum">
              <a:rPr lang="pl-PL" smtClean="0"/>
              <a:t>‹#›</a:t>
            </a:fld>
            <a:endParaRPr lang="pl-PL"/>
          </a:p>
        </p:txBody>
      </p:sp>
    </p:spTree>
    <p:extLst>
      <p:ext uri="{BB962C8B-B14F-4D97-AF65-F5344CB8AC3E}">
        <p14:creationId xmlns:p14="http://schemas.microsoft.com/office/powerpoint/2010/main" val="2838752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73F38585-D76D-8C44-A0DE-B4AEF7DD163C}" type="datetime1">
              <a:rPr lang="pl-PL" smtClean="0"/>
              <a:t>17.09.2024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CD943A7D-2B64-2149-9CDF-EF6097BA5D97}" type="slidenum">
              <a:rPr lang="pl-PL" smtClean="0"/>
              <a:t>‹#›</a:t>
            </a:fld>
            <a:endParaRPr lang="pl-PL"/>
          </a:p>
        </p:txBody>
      </p:sp>
    </p:spTree>
    <p:extLst>
      <p:ext uri="{BB962C8B-B14F-4D97-AF65-F5344CB8AC3E}">
        <p14:creationId xmlns:p14="http://schemas.microsoft.com/office/powerpoint/2010/main" val="3243607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pl-PL"/>
              <a:t>Kliknij, aby edytować styl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003C949D-568A-364A-AAEC-1E12BDFB507C}" type="datetime1">
              <a:rPr lang="pl-PL" smtClean="0"/>
              <a:t>17.09.2024</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CD943A7D-2B64-2149-9CDF-EF6097BA5D97}" type="slidenum">
              <a:rPr lang="pl-PL" smtClean="0"/>
              <a:t>‹#›</a:t>
            </a:fld>
            <a:endParaRPr lang="pl-PL"/>
          </a:p>
        </p:txBody>
      </p:sp>
    </p:spTree>
    <p:extLst>
      <p:ext uri="{BB962C8B-B14F-4D97-AF65-F5344CB8AC3E}">
        <p14:creationId xmlns:p14="http://schemas.microsoft.com/office/powerpoint/2010/main" val="727103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1A456FCD-629F-5F4F-AF31-250BB16018CF}" type="datetime1">
              <a:rPr lang="pl-PL" smtClean="0"/>
              <a:t>17.09.2024</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CD943A7D-2B64-2149-9CDF-EF6097BA5D97}" type="slidenum">
              <a:rPr lang="pl-PL" smtClean="0"/>
              <a:t>‹#›</a:t>
            </a:fld>
            <a:endParaRPr lang="pl-PL"/>
          </a:p>
        </p:txBody>
      </p:sp>
    </p:spTree>
    <p:extLst>
      <p:ext uri="{BB962C8B-B14F-4D97-AF65-F5344CB8AC3E}">
        <p14:creationId xmlns:p14="http://schemas.microsoft.com/office/powerpoint/2010/main" val="3627881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72000A-5FA5-614B-BE9B-FB1131E169EC}" type="datetime1">
              <a:rPr lang="pl-PL" smtClean="0"/>
              <a:t>17.09.2024</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CD943A7D-2B64-2149-9CDF-EF6097BA5D97}" type="slidenum">
              <a:rPr lang="pl-PL" smtClean="0"/>
              <a:t>‹#›</a:t>
            </a:fld>
            <a:endParaRPr lang="pl-PL"/>
          </a:p>
        </p:txBody>
      </p:sp>
    </p:spTree>
    <p:extLst>
      <p:ext uri="{BB962C8B-B14F-4D97-AF65-F5344CB8AC3E}">
        <p14:creationId xmlns:p14="http://schemas.microsoft.com/office/powerpoint/2010/main" val="1070249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BBD6A794-9A45-8846-AE35-B437054B71FD}" type="datetime1">
              <a:rPr lang="pl-PL" smtClean="0"/>
              <a:t>17.09.2024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CD943A7D-2B64-2149-9CDF-EF6097BA5D97}" type="slidenum">
              <a:rPr lang="pl-PL" smtClean="0"/>
              <a:t>‹#›</a:t>
            </a:fld>
            <a:endParaRPr lang="pl-PL"/>
          </a:p>
        </p:txBody>
      </p:sp>
    </p:spTree>
    <p:extLst>
      <p:ext uri="{BB962C8B-B14F-4D97-AF65-F5344CB8AC3E}">
        <p14:creationId xmlns:p14="http://schemas.microsoft.com/office/powerpoint/2010/main" val="1079168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9C7886EE-F6F6-9F49-B986-862F8C6EDCB7}" type="datetime1">
              <a:rPr lang="pl-PL" smtClean="0"/>
              <a:t>17.09.2024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CD943A7D-2B64-2149-9CDF-EF6097BA5D97}" type="slidenum">
              <a:rPr lang="pl-PL" smtClean="0"/>
              <a:t>‹#›</a:t>
            </a:fld>
            <a:endParaRPr lang="pl-PL"/>
          </a:p>
        </p:txBody>
      </p:sp>
    </p:spTree>
    <p:extLst>
      <p:ext uri="{BB962C8B-B14F-4D97-AF65-F5344CB8AC3E}">
        <p14:creationId xmlns:p14="http://schemas.microsoft.com/office/powerpoint/2010/main" val="1983008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1EEAE56-B974-AD44-BAE0-917F17213E7C}" type="datetime1">
              <a:rPr lang="pl-PL" smtClean="0"/>
              <a:t>17.09.2024</a:t>
            </a:fld>
            <a:endParaRPr lang="pl-P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pl-P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D943A7D-2B64-2149-9CDF-EF6097BA5D97}" type="slidenum">
              <a:rPr lang="pl-PL" smtClean="0"/>
              <a:t>‹#›</a:t>
            </a:fld>
            <a:endParaRPr lang="pl-PL"/>
          </a:p>
        </p:txBody>
      </p:sp>
    </p:spTree>
    <p:extLst>
      <p:ext uri="{BB962C8B-B14F-4D97-AF65-F5344CB8AC3E}">
        <p14:creationId xmlns:p14="http://schemas.microsoft.com/office/powerpoint/2010/main" val="42583646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99CB5E1-CAA3-F947-A06E-4EFE199D931D}"/>
              </a:ext>
            </a:extLst>
          </p:cNvPr>
          <p:cNvSpPr>
            <a:spLocks noGrp="1"/>
          </p:cNvSpPr>
          <p:nvPr>
            <p:ph type="ctrTitle"/>
          </p:nvPr>
        </p:nvSpPr>
        <p:spPr>
          <a:xfrm>
            <a:off x="4451927" y="3061638"/>
            <a:ext cx="7370618" cy="1080799"/>
          </a:xfrm>
        </p:spPr>
        <p:txBody>
          <a:bodyPr/>
          <a:lstStyle/>
          <a:p>
            <a:r>
              <a:rPr lang="en-GB" dirty="0"/>
              <a:t>Overview Presentation</a:t>
            </a:r>
          </a:p>
        </p:txBody>
      </p:sp>
      <p:sp>
        <p:nvSpPr>
          <p:cNvPr id="3" name="Podtytuł 2">
            <a:extLst>
              <a:ext uri="{FF2B5EF4-FFF2-40B4-BE49-F238E27FC236}">
                <a16:creationId xmlns:a16="http://schemas.microsoft.com/office/drawing/2014/main" id="{29C1876F-4963-05DC-C937-D4F3EE4AE191}"/>
              </a:ext>
            </a:extLst>
          </p:cNvPr>
          <p:cNvSpPr>
            <a:spLocks noGrp="1"/>
          </p:cNvSpPr>
          <p:nvPr>
            <p:ph type="subTitle" idx="1"/>
          </p:nvPr>
        </p:nvSpPr>
        <p:spPr/>
        <p:txBody>
          <a:bodyPr/>
          <a:lstStyle/>
          <a:p>
            <a:endParaRPr lang="pl-PL" dirty="0"/>
          </a:p>
        </p:txBody>
      </p:sp>
      <p:pic>
        <p:nvPicPr>
          <p:cNvPr id="5" name="Obraz 4" descr="Obraz zawierający logo, Grafika, Czcionka, symbol&#10;&#10;Opis wygenerowany automatycznie">
            <a:extLst>
              <a:ext uri="{FF2B5EF4-FFF2-40B4-BE49-F238E27FC236}">
                <a16:creationId xmlns:a16="http://schemas.microsoft.com/office/drawing/2014/main" id="{AA294C90-8C96-35A8-A25A-F601EF95DF88}"/>
              </a:ext>
            </a:extLst>
          </p:cNvPr>
          <p:cNvPicPr>
            <a:picLocks noChangeAspect="1"/>
          </p:cNvPicPr>
          <p:nvPr/>
        </p:nvPicPr>
        <p:blipFill>
          <a:blip r:embed="rId2"/>
          <a:stretch>
            <a:fillRect/>
          </a:stretch>
        </p:blipFill>
        <p:spPr>
          <a:xfrm>
            <a:off x="836723" y="3102042"/>
            <a:ext cx="2768390" cy="999989"/>
          </a:xfrm>
          <a:prstGeom prst="rect">
            <a:avLst/>
          </a:prstGeom>
        </p:spPr>
      </p:pic>
      <p:sp>
        <p:nvSpPr>
          <p:cNvPr id="15" name="Prostokąt 14">
            <a:extLst>
              <a:ext uri="{FF2B5EF4-FFF2-40B4-BE49-F238E27FC236}">
                <a16:creationId xmlns:a16="http://schemas.microsoft.com/office/drawing/2014/main" id="{287C8275-D381-B393-5C35-D01C4B51BB42}"/>
              </a:ext>
            </a:extLst>
          </p:cNvPr>
          <p:cNvSpPr/>
          <p:nvPr/>
        </p:nvSpPr>
        <p:spPr>
          <a:xfrm>
            <a:off x="0" y="4373165"/>
            <a:ext cx="12359054" cy="66950"/>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502574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numeru slajdu 7">
            <a:extLst>
              <a:ext uri="{FF2B5EF4-FFF2-40B4-BE49-F238E27FC236}">
                <a16:creationId xmlns:a16="http://schemas.microsoft.com/office/drawing/2014/main" id="{50F0B9E8-BE6F-AA83-E9E4-F44FE04E3EBD}"/>
              </a:ext>
            </a:extLst>
          </p:cNvPr>
          <p:cNvSpPr>
            <a:spLocks noGrp="1"/>
          </p:cNvSpPr>
          <p:nvPr>
            <p:ph type="sldNum" sz="quarter" idx="12"/>
          </p:nvPr>
        </p:nvSpPr>
        <p:spPr/>
        <p:txBody>
          <a:bodyPr/>
          <a:lstStyle/>
          <a:p>
            <a:fld id="{CD943A7D-2B64-2149-9CDF-EF6097BA5D97}" type="slidenum">
              <a:rPr lang="pl-PL" smtClean="0"/>
              <a:t>2</a:t>
            </a:fld>
            <a:endParaRPr lang="pl-PL"/>
          </a:p>
        </p:txBody>
      </p:sp>
      <p:sp>
        <p:nvSpPr>
          <p:cNvPr id="2" name="Tytuł 1">
            <a:extLst>
              <a:ext uri="{FF2B5EF4-FFF2-40B4-BE49-F238E27FC236}">
                <a16:creationId xmlns:a16="http://schemas.microsoft.com/office/drawing/2014/main" id="{DBA02CB0-EF56-84E8-B973-A72A2F510228}"/>
              </a:ext>
            </a:extLst>
          </p:cNvPr>
          <p:cNvSpPr>
            <a:spLocks noGrp="1"/>
          </p:cNvSpPr>
          <p:nvPr>
            <p:ph type="title"/>
          </p:nvPr>
        </p:nvSpPr>
        <p:spPr>
          <a:xfrm>
            <a:off x="838200" y="276132"/>
            <a:ext cx="10515600" cy="1325563"/>
          </a:xfrm>
        </p:spPr>
        <p:txBody>
          <a:bodyPr/>
          <a:lstStyle/>
          <a:p>
            <a:r>
              <a:rPr lang="pl-PL" dirty="0"/>
              <a:t>Banks </a:t>
            </a:r>
            <a:r>
              <a:rPr lang="pl-PL" dirty="0" err="1"/>
              <a:t>serve</a:t>
            </a:r>
            <a:r>
              <a:rPr lang="pl-PL" dirty="0"/>
              <a:t> Wall </a:t>
            </a:r>
            <a:r>
              <a:rPr lang="pl-PL" dirty="0" err="1"/>
              <a:t>Street</a:t>
            </a:r>
            <a:r>
              <a:rPr lang="pl-PL" dirty="0"/>
              <a:t>, </a:t>
            </a:r>
            <a:r>
              <a:rPr lang="pl-PL" dirty="0" err="1"/>
              <a:t>Covesco</a:t>
            </a:r>
            <a:r>
              <a:rPr lang="pl-PL" dirty="0"/>
              <a:t> </a:t>
            </a:r>
            <a:r>
              <a:rPr lang="pl-PL" dirty="0" err="1"/>
              <a:t>serves</a:t>
            </a:r>
            <a:r>
              <a:rPr lang="pl-PL" dirty="0"/>
              <a:t> </a:t>
            </a:r>
            <a:r>
              <a:rPr lang="pl-PL" dirty="0" err="1"/>
              <a:t>all</a:t>
            </a:r>
            <a:r>
              <a:rPr lang="pl-PL" dirty="0"/>
              <a:t> Streets!</a:t>
            </a:r>
          </a:p>
        </p:txBody>
      </p:sp>
      <p:sp>
        <p:nvSpPr>
          <p:cNvPr id="19" name="pole tekstowe 18">
            <a:extLst>
              <a:ext uri="{FF2B5EF4-FFF2-40B4-BE49-F238E27FC236}">
                <a16:creationId xmlns:a16="http://schemas.microsoft.com/office/drawing/2014/main" id="{E4C3B8DD-3455-C36E-4C4C-5FFAAE368D15}"/>
              </a:ext>
            </a:extLst>
          </p:cNvPr>
          <p:cNvSpPr txBox="1"/>
          <p:nvPr/>
        </p:nvSpPr>
        <p:spPr>
          <a:xfrm>
            <a:off x="838200" y="2370666"/>
            <a:ext cx="9744807" cy="3262432"/>
          </a:xfrm>
          <a:prstGeom prst="rect">
            <a:avLst/>
          </a:prstGeom>
          <a:noFill/>
        </p:spPr>
        <p:txBody>
          <a:bodyPr wrap="square" rtlCol="0">
            <a:spAutoFit/>
          </a:bodyPr>
          <a:lstStyle/>
          <a:p>
            <a:pPr marL="171450" indent="-171450" algn="just">
              <a:buFont typeface="Arial" panose="020B0604020202020204" pitchFamily="34" charset="0"/>
              <a:buChar char="•"/>
            </a:pPr>
            <a:r>
              <a:rPr lang="en-GB" sz="1400" dirty="0"/>
              <a:t>There are currently no investment banking institutions which do not have any criteria regarding the material status of their clients. That is why we combined the ideas of crowdfunding and investment banking to create a way for ordinary people to gain access to investment banking like services. </a:t>
            </a:r>
            <a:r>
              <a:rPr lang="en-GB" sz="1400" dirty="0" err="1"/>
              <a:t>Covesco</a:t>
            </a:r>
            <a:r>
              <a:rPr lang="en-GB" sz="1400" dirty="0"/>
              <a:t> makes it possible for anyone to buy its newly </a:t>
            </a:r>
            <a:r>
              <a:rPr lang="en-GB" sz="1400" dirty="0" err="1"/>
              <a:t>emmited</a:t>
            </a:r>
            <a:r>
              <a:rPr lang="en-GB" sz="1400" dirty="0"/>
              <a:t> tokens and take advantage of our investment strategies.</a:t>
            </a:r>
          </a:p>
          <a:p>
            <a:pPr marL="171450" indent="-171450" algn="just">
              <a:buFont typeface="Arial" panose="020B0604020202020204" pitchFamily="34" charset="0"/>
              <a:buChar char="•"/>
            </a:pPr>
            <a:endParaRPr lang="en-GB" sz="1400" dirty="0"/>
          </a:p>
          <a:p>
            <a:pPr marL="171450" indent="-171450" algn="just">
              <a:buFont typeface="Arial" panose="020B0604020202020204" pitchFamily="34" charset="0"/>
              <a:buChar char="•"/>
            </a:pPr>
            <a:r>
              <a:rPr lang="en-GB" sz="1400" dirty="0"/>
              <a:t>Unlike any other financial services providers we do not collect any data about our customers and let them keep their privacy. Our clients allocate their funds with us by simply buying tokens during the ICO, which is probably the most convenient way of becoming a client of such an institution. Moreover, every client has the right to exit his position anytime by simply selling </a:t>
            </a:r>
            <a:r>
              <a:rPr lang="en-GB" sz="1400" dirty="0" err="1"/>
              <a:t>Covesco</a:t>
            </a:r>
            <a:r>
              <a:rPr lang="en-GB" sz="1400" dirty="0"/>
              <a:t> tokens.</a:t>
            </a:r>
          </a:p>
          <a:p>
            <a:pPr marL="171450" indent="-171450" algn="just">
              <a:buFont typeface="Arial" panose="020B0604020202020204" pitchFamily="34" charset="0"/>
              <a:buChar char="•"/>
            </a:pPr>
            <a:endParaRPr lang="en-GB" sz="1400" dirty="0"/>
          </a:p>
          <a:p>
            <a:pPr marL="171450" indent="-171450" algn="just">
              <a:buFont typeface="Arial" panose="020B0604020202020204" pitchFamily="34" charset="0"/>
              <a:buChar char="•"/>
            </a:pPr>
            <a:r>
              <a:rPr lang="en-GB" sz="1400" dirty="0" err="1"/>
              <a:t>Covesco</a:t>
            </a:r>
            <a:r>
              <a:rPr lang="en-GB" sz="1400" dirty="0"/>
              <a:t> offers higher returns than its competition, mainly because of our unique trading strategies and low commission costs. 80 percent of the annual profits are used to repurchase </a:t>
            </a:r>
            <a:r>
              <a:rPr lang="en-GB" sz="1400" dirty="0" err="1"/>
              <a:t>Covesco</a:t>
            </a:r>
            <a:r>
              <a:rPr lang="en-GB" sz="1400" dirty="0"/>
              <a:t> tokens. Remaining 20 percent account for </a:t>
            </a:r>
            <a:r>
              <a:rPr lang="en-GB" sz="1400" dirty="0" err="1"/>
              <a:t>Covesco</a:t>
            </a:r>
            <a:r>
              <a:rPr lang="en-GB" sz="1400" dirty="0"/>
              <a:t> profits, however 10 percent are kept as a safety fund to cover up possible losses in the upcoming years. </a:t>
            </a:r>
          </a:p>
          <a:p>
            <a:pPr marL="171450" indent="-171450" algn="just">
              <a:buFont typeface="Arial" panose="020B0604020202020204" pitchFamily="34" charset="0"/>
              <a:buChar char="•"/>
            </a:pPr>
            <a:endParaRPr lang="en-GB" sz="1200" dirty="0"/>
          </a:p>
          <a:p>
            <a:pPr marL="171450" indent="-171450" algn="just">
              <a:buFont typeface="Arial" panose="020B0604020202020204" pitchFamily="34" charset="0"/>
              <a:buChar char="•"/>
            </a:pPr>
            <a:endParaRPr lang="en-GB" sz="1200" dirty="0"/>
          </a:p>
        </p:txBody>
      </p:sp>
      <p:sp>
        <p:nvSpPr>
          <p:cNvPr id="32" name="Prostokąt 31">
            <a:extLst>
              <a:ext uri="{FF2B5EF4-FFF2-40B4-BE49-F238E27FC236}">
                <a16:creationId xmlns:a16="http://schemas.microsoft.com/office/drawing/2014/main" id="{06CB5337-7F2B-ABAC-C1BE-A49C719D86C8}"/>
              </a:ext>
            </a:extLst>
          </p:cNvPr>
          <p:cNvSpPr/>
          <p:nvPr/>
        </p:nvSpPr>
        <p:spPr>
          <a:xfrm>
            <a:off x="0" y="1601695"/>
            <a:ext cx="12192000" cy="45719"/>
          </a:xfrm>
          <a:prstGeom prst="rect">
            <a:avLst/>
          </a:prstGeom>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224808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2790B2A-9DE1-3319-503E-F70A6D66C75D}"/>
              </a:ext>
            </a:extLst>
          </p:cNvPr>
          <p:cNvSpPr>
            <a:spLocks noGrp="1"/>
          </p:cNvSpPr>
          <p:nvPr>
            <p:ph type="title"/>
          </p:nvPr>
        </p:nvSpPr>
        <p:spPr/>
        <p:txBody>
          <a:bodyPr/>
          <a:lstStyle/>
          <a:p>
            <a:r>
              <a:rPr lang="pl-PL" dirty="0"/>
              <a:t>How </a:t>
            </a:r>
            <a:r>
              <a:rPr lang="pl-PL" dirty="0" err="1"/>
              <a:t>does</a:t>
            </a:r>
            <a:r>
              <a:rPr lang="pl-PL" dirty="0"/>
              <a:t> </a:t>
            </a:r>
            <a:r>
              <a:rPr lang="pl-PL" dirty="0" err="1"/>
              <a:t>it</a:t>
            </a:r>
            <a:r>
              <a:rPr lang="pl-PL" dirty="0"/>
              <a:t> </a:t>
            </a:r>
            <a:r>
              <a:rPr lang="pl-PL" dirty="0" err="1"/>
              <a:t>work</a:t>
            </a:r>
            <a:r>
              <a:rPr lang="pl-PL" dirty="0"/>
              <a:t>?</a:t>
            </a:r>
          </a:p>
        </p:txBody>
      </p:sp>
      <p:pic>
        <p:nvPicPr>
          <p:cNvPr id="5" name="Symbol zastępczy zawartości 4" descr="Obraz zawierający czarne, ciemność&#10;&#10;Opis wygenerowany automatycznie">
            <a:extLst>
              <a:ext uri="{FF2B5EF4-FFF2-40B4-BE49-F238E27FC236}">
                <a16:creationId xmlns:a16="http://schemas.microsoft.com/office/drawing/2014/main" id="{8F206DC9-814B-7323-404E-5894F37E8C2E}"/>
              </a:ext>
            </a:extLst>
          </p:cNvPr>
          <p:cNvPicPr>
            <a:picLocks noGrp="1" noChangeAspect="1"/>
          </p:cNvPicPr>
          <p:nvPr>
            <p:ph idx="1"/>
          </p:nvPr>
        </p:nvPicPr>
        <p:blipFill>
          <a:blip r:embed="rId2"/>
          <a:stretch>
            <a:fillRect/>
          </a:stretch>
        </p:blipFill>
        <p:spPr>
          <a:xfrm>
            <a:off x="480825" y="2176110"/>
            <a:ext cx="1458493" cy="1458493"/>
          </a:xfrm>
        </p:spPr>
      </p:pic>
      <p:sp>
        <p:nvSpPr>
          <p:cNvPr id="25" name="Symbol zastępczy numeru slajdu 24">
            <a:extLst>
              <a:ext uri="{FF2B5EF4-FFF2-40B4-BE49-F238E27FC236}">
                <a16:creationId xmlns:a16="http://schemas.microsoft.com/office/drawing/2014/main" id="{F63CD47E-5AAD-D6D9-ABF0-6CCCE5928308}"/>
              </a:ext>
            </a:extLst>
          </p:cNvPr>
          <p:cNvSpPr>
            <a:spLocks noGrp="1"/>
          </p:cNvSpPr>
          <p:nvPr>
            <p:ph type="sldNum" sz="quarter" idx="12"/>
          </p:nvPr>
        </p:nvSpPr>
        <p:spPr/>
        <p:txBody>
          <a:bodyPr/>
          <a:lstStyle/>
          <a:p>
            <a:fld id="{CD943A7D-2B64-2149-9CDF-EF6097BA5D97}" type="slidenum">
              <a:rPr lang="pl-PL" smtClean="0"/>
              <a:t>3</a:t>
            </a:fld>
            <a:endParaRPr lang="pl-PL"/>
          </a:p>
        </p:txBody>
      </p:sp>
      <p:pic>
        <p:nvPicPr>
          <p:cNvPr id="7" name="Obraz 6" descr="Obraz zawierający czarne, ciemność&#10;&#10;Opis wygenerowany automatycznie">
            <a:extLst>
              <a:ext uri="{FF2B5EF4-FFF2-40B4-BE49-F238E27FC236}">
                <a16:creationId xmlns:a16="http://schemas.microsoft.com/office/drawing/2014/main" id="{772399C4-1C54-2168-720C-D76B677DB51B}"/>
              </a:ext>
            </a:extLst>
          </p:cNvPr>
          <p:cNvPicPr>
            <a:picLocks noChangeAspect="1"/>
          </p:cNvPicPr>
          <p:nvPr/>
        </p:nvPicPr>
        <p:blipFill>
          <a:blip r:embed="rId3"/>
          <a:stretch>
            <a:fillRect/>
          </a:stretch>
        </p:blipFill>
        <p:spPr>
          <a:xfrm>
            <a:off x="6682418" y="2163528"/>
            <a:ext cx="1483659" cy="1483659"/>
          </a:xfrm>
          <a:prstGeom prst="rect">
            <a:avLst/>
          </a:prstGeom>
        </p:spPr>
      </p:pic>
      <p:pic>
        <p:nvPicPr>
          <p:cNvPr id="9" name="Obraz 8" descr="Obraz zawierający czarne, ciemność&#10;&#10;Opis wygenerowany automatycznie">
            <a:extLst>
              <a:ext uri="{FF2B5EF4-FFF2-40B4-BE49-F238E27FC236}">
                <a16:creationId xmlns:a16="http://schemas.microsoft.com/office/drawing/2014/main" id="{1C1A1C53-1E65-3841-855F-0746BFB16610}"/>
              </a:ext>
            </a:extLst>
          </p:cNvPr>
          <p:cNvPicPr>
            <a:picLocks noChangeAspect="1"/>
          </p:cNvPicPr>
          <p:nvPr/>
        </p:nvPicPr>
        <p:blipFill>
          <a:blip r:embed="rId4"/>
          <a:stretch>
            <a:fillRect/>
          </a:stretch>
        </p:blipFill>
        <p:spPr>
          <a:xfrm>
            <a:off x="9663953" y="2163528"/>
            <a:ext cx="1483659" cy="1483659"/>
          </a:xfrm>
          <a:prstGeom prst="rect">
            <a:avLst/>
          </a:prstGeom>
        </p:spPr>
      </p:pic>
      <p:pic>
        <p:nvPicPr>
          <p:cNvPr id="11" name="Obraz 10" descr="Obraz zawierający symbol, logo, Grafika, design&#10;&#10;Opis wygenerowany automatycznie">
            <a:extLst>
              <a:ext uri="{FF2B5EF4-FFF2-40B4-BE49-F238E27FC236}">
                <a16:creationId xmlns:a16="http://schemas.microsoft.com/office/drawing/2014/main" id="{345C2283-43DF-1C87-F2EE-B2A89529A1F0}"/>
              </a:ext>
            </a:extLst>
          </p:cNvPr>
          <p:cNvPicPr>
            <a:picLocks noChangeAspect="1"/>
          </p:cNvPicPr>
          <p:nvPr/>
        </p:nvPicPr>
        <p:blipFill>
          <a:blip r:embed="rId5"/>
          <a:srcRect l="32875" t="34510" r="39673" b="37908"/>
          <a:stretch/>
        </p:blipFill>
        <p:spPr>
          <a:xfrm rot="5400000">
            <a:off x="3545988" y="2279802"/>
            <a:ext cx="1340223" cy="1346605"/>
          </a:xfrm>
          <a:prstGeom prst="rect">
            <a:avLst/>
          </a:prstGeom>
        </p:spPr>
      </p:pic>
      <p:sp>
        <p:nvSpPr>
          <p:cNvPr id="12" name="pole tekstowe 11">
            <a:extLst>
              <a:ext uri="{FF2B5EF4-FFF2-40B4-BE49-F238E27FC236}">
                <a16:creationId xmlns:a16="http://schemas.microsoft.com/office/drawing/2014/main" id="{0F1039C8-452E-C17C-D55E-6C3A3DD59EAD}"/>
              </a:ext>
            </a:extLst>
          </p:cNvPr>
          <p:cNvSpPr txBox="1"/>
          <p:nvPr/>
        </p:nvSpPr>
        <p:spPr>
          <a:xfrm>
            <a:off x="1626241" y="4215520"/>
            <a:ext cx="1497189" cy="1200329"/>
          </a:xfrm>
          <a:prstGeom prst="rect">
            <a:avLst/>
          </a:prstGeom>
          <a:noFill/>
        </p:spPr>
        <p:txBody>
          <a:bodyPr wrap="square" rtlCol="0">
            <a:spAutoFit/>
          </a:bodyPr>
          <a:lstStyle/>
          <a:p>
            <a:pPr algn="just"/>
            <a:r>
              <a:rPr lang="pl-PL" sz="1200" dirty="0"/>
              <a:t>1. </a:t>
            </a:r>
            <a:r>
              <a:rPr lang="pl-PL" sz="1200" dirty="0" err="1"/>
              <a:t>Investors</a:t>
            </a:r>
            <a:r>
              <a:rPr lang="pl-PL" sz="1200" dirty="0"/>
              <a:t> </a:t>
            </a:r>
            <a:r>
              <a:rPr lang="pl-PL" sz="1200" dirty="0" err="1"/>
              <a:t>buy</a:t>
            </a:r>
            <a:r>
              <a:rPr lang="pl-PL" sz="1200" dirty="0"/>
              <a:t> </a:t>
            </a:r>
            <a:r>
              <a:rPr lang="pl-PL" sz="1200" dirty="0" err="1"/>
              <a:t>tokens</a:t>
            </a:r>
            <a:r>
              <a:rPr lang="pl-PL" sz="1200" dirty="0"/>
              <a:t> </a:t>
            </a:r>
            <a:r>
              <a:rPr lang="pl-PL" sz="1200" dirty="0" err="1"/>
              <a:t>at</a:t>
            </a:r>
            <a:r>
              <a:rPr lang="pl-PL" sz="1200" dirty="0"/>
              <a:t> the ICO and </a:t>
            </a:r>
            <a:r>
              <a:rPr lang="pl-PL" sz="1200" dirty="0" err="1"/>
              <a:t>provide</a:t>
            </a:r>
            <a:r>
              <a:rPr lang="pl-PL" sz="1200" dirty="0"/>
              <a:t> </a:t>
            </a:r>
            <a:r>
              <a:rPr lang="pl-PL" sz="1200" dirty="0" err="1"/>
              <a:t>funds</a:t>
            </a:r>
            <a:r>
              <a:rPr lang="pl-PL" sz="1200" dirty="0"/>
              <a:t> for </a:t>
            </a:r>
            <a:r>
              <a:rPr lang="pl-PL" sz="1200" dirty="0" err="1"/>
              <a:t>Covesco’s</a:t>
            </a:r>
            <a:r>
              <a:rPr lang="pl-PL" sz="1200" dirty="0"/>
              <a:t> investment </a:t>
            </a:r>
            <a:r>
              <a:rPr lang="pl-PL" sz="1200" dirty="0" err="1"/>
              <a:t>practises</a:t>
            </a:r>
            <a:r>
              <a:rPr lang="pl-PL" sz="1200" dirty="0"/>
              <a:t>.</a:t>
            </a:r>
          </a:p>
        </p:txBody>
      </p:sp>
      <p:sp>
        <p:nvSpPr>
          <p:cNvPr id="14" name="pole tekstowe 13">
            <a:extLst>
              <a:ext uri="{FF2B5EF4-FFF2-40B4-BE49-F238E27FC236}">
                <a16:creationId xmlns:a16="http://schemas.microsoft.com/office/drawing/2014/main" id="{2D1BB9F5-993A-967B-F616-FBB48E0C3809}"/>
              </a:ext>
            </a:extLst>
          </p:cNvPr>
          <p:cNvSpPr txBox="1"/>
          <p:nvPr/>
        </p:nvSpPr>
        <p:spPr>
          <a:xfrm>
            <a:off x="4776234" y="4215520"/>
            <a:ext cx="1906184" cy="1200329"/>
          </a:xfrm>
          <a:prstGeom prst="rect">
            <a:avLst/>
          </a:prstGeom>
          <a:noFill/>
        </p:spPr>
        <p:txBody>
          <a:bodyPr wrap="square" rtlCol="0">
            <a:spAutoFit/>
          </a:bodyPr>
          <a:lstStyle/>
          <a:p>
            <a:pPr algn="just"/>
            <a:r>
              <a:rPr lang="pl-PL" sz="1200" dirty="0"/>
              <a:t>2. </a:t>
            </a:r>
            <a:r>
              <a:rPr lang="pl-PL" sz="1200" dirty="0" err="1"/>
              <a:t>Funds</a:t>
            </a:r>
            <a:r>
              <a:rPr lang="pl-PL" sz="1200" dirty="0"/>
              <a:t> </a:t>
            </a:r>
            <a:r>
              <a:rPr lang="pl-PL" sz="1200" dirty="0" err="1"/>
              <a:t>received</a:t>
            </a:r>
            <a:r>
              <a:rPr lang="pl-PL" sz="1200" dirty="0"/>
              <a:t> from the </a:t>
            </a:r>
            <a:r>
              <a:rPr lang="pl-PL" sz="1200" dirty="0" err="1"/>
              <a:t>sell</a:t>
            </a:r>
            <a:r>
              <a:rPr lang="pl-PL" sz="1200" dirty="0"/>
              <a:t> of </a:t>
            </a:r>
            <a:r>
              <a:rPr lang="pl-PL" sz="1200" dirty="0" err="1"/>
              <a:t>tokens</a:t>
            </a:r>
            <a:r>
              <a:rPr lang="pl-PL" sz="1200" dirty="0"/>
              <a:t> </a:t>
            </a:r>
            <a:r>
              <a:rPr lang="pl-PL" sz="1200" dirty="0" err="1"/>
              <a:t>are</a:t>
            </a:r>
            <a:r>
              <a:rPr lang="pl-PL" sz="1200" dirty="0"/>
              <a:t> </a:t>
            </a:r>
            <a:r>
              <a:rPr lang="pl-PL" sz="1200" dirty="0" err="1"/>
              <a:t>invested</a:t>
            </a:r>
            <a:r>
              <a:rPr lang="pl-PL" sz="1200" dirty="0"/>
              <a:t> by </a:t>
            </a:r>
            <a:r>
              <a:rPr lang="pl-PL" sz="1200" dirty="0" err="1"/>
              <a:t>our</a:t>
            </a:r>
            <a:r>
              <a:rPr lang="pl-PL" sz="1200" dirty="0"/>
              <a:t> team. Portfolio of </a:t>
            </a:r>
            <a:r>
              <a:rPr lang="pl-PL" sz="1200" dirty="0" err="1"/>
              <a:t>financial</a:t>
            </a:r>
            <a:r>
              <a:rPr lang="pl-PL" sz="1200" dirty="0"/>
              <a:t> </a:t>
            </a:r>
            <a:r>
              <a:rPr lang="pl-PL" sz="1200" dirty="0" err="1"/>
              <a:t>instruments</a:t>
            </a:r>
            <a:r>
              <a:rPr lang="pl-PL" sz="1200" dirty="0"/>
              <a:t> </a:t>
            </a:r>
            <a:r>
              <a:rPr lang="pl-PL" sz="1200" dirty="0" err="1"/>
              <a:t>bought</a:t>
            </a:r>
            <a:r>
              <a:rPr lang="pl-PL" sz="1200" dirty="0"/>
              <a:t> </a:t>
            </a:r>
            <a:r>
              <a:rPr lang="pl-PL" sz="1200" dirty="0" err="1"/>
              <a:t>is</a:t>
            </a:r>
            <a:r>
              <a:rPr lang="pl-PL" sz="1200" dirty="0"/>
              <a:t> </a:t>
            </a:r>
            <a:r>
              <a:rPr lang="pl-PL" sz="1200" dirty="0" err="1"/>
              <a:t>updated</a:t>
            </a:r>
            <a:r>
              <a:rPr lang="pl-PL" sz="1200" dirty="0"/>
              <a:t> </a:t>
            </a:r>
            <a:r>
              <a:rPr lang="pl-PL" sz="1200" dirty="0" err="1"/>
              <a:t>once</a:t>
            </a:r>
            <a:r>
              <a:rPr lang="pl-PL" sz="1200" dirty="0"/>
              <a:t> a </a:t>
            </a:r>
            <a:r>
              <a:rPr lang="pl-PL" sz="1200" dirty="0" err="1"/>
              <a:t>quater</a:t>
            </a:r>
            <a:r>
              <a:rPr lang="pl-PL" sz="1200" dirty="0"/>
              <a:t>.</a:t>
            </a:r>
          </a:p>
        </p:txBody>
      </p:sp>
      <p:sp>
        <p:nvSpPr>
          <p:cNvPr id="15" name="pole tekstowe 14">
            <a:extLst>
              <a:ext uri="{FF2B5EF4-FFF2-40B4-BE49-F238E27FC236}">
                <a16:creationId xmlns:a16="http://schemas.microsoft.com/office/drawing/2014/main" id="{9C3CDB7A-5242-5B48-8871-90339678D351}"/>
              </a:ext>
            </a:extLst>
          </p:cNvPr>
          <p:cNvSpPr txBox="1"/>
          <p:nvPr/>
        </p:nvSpPr>
        <p:spPr>
          <a:xfrm>
            <a:off x="7976818" y="4215520"/>
            <a:ext cx="2450859" cy="1200329"/>
          </a:xfrm>
          <a:prstGeom prst="rect">
            <a:avLst/>
          </a:prstGeom>
          <a:noFill/>
        </p:spPr>
        <p:txBody>
          <a:bodyPr wrap="square" rtlCol="0">
            <a:spAutoFit/>
          </a:bodyPr>
          <a:lstStyle/>
          <a:p>
            <a:pPr algn="just"/>
            <a:r>
              <a:rPr lang="pl-PL" sz="1200" dirty="0"/>
              <a:t>3. </a:t>
            </a:r>
            <a:r>
              <a:rPr lang="pl-PL" sz="1200" dirty="0" err="1"/>
              <a:t>Profits</a:t>
            </a:r>
            <a:r>
              <a:rPr lang="pl-PL" sz="1200" dirty="0"/>
              <a:t> </a:t>
            </a:r>
            <a:r>
              <a:rPr lang="pl-PL" sz="1200" dirty="0" err="1"/>
              <a:t>are</a:t>
            </a:r>
            <a:r>
              <a:rPr lang="pl-PL" sz="1200" dirty="0"/>
              <a:t> </a:t>
            </a:r>
            <a:r>
              <a:rPr lang="pl-PL" sz="1200" dirty="0" err="1"/>
              <a:t>used</a:t>
            </a:r>
            <a:r>
              <a:rPr lang="pl-PL" sz="1200" dirty="0"/>
              <a:t> to </a:t>
            </a:r>
            <a:r>
              <a:rPr lang="pl-PL" sz="1200" dirty="0" err="1"/>
              <a:t>repurchase</a:t>
            </a:r>
            <a:r>
              <a:rPr lang="pl-PL" sz="1200" dirty="0"/>
              <a:t> </a:t>
            </a:r>
            <a:r>
              <a:rPr lang="pl-PL" sz="1200" dirty="0" err="1"/>
              <a:t>all</a:t>
            </a:r>
            <a:r>
              <a:rPr lang="pl-PL" sz="1200" dirty="0"/>
              <a:t> the </a:t>
            </a:r>
            <a:r>
              <a:rPr lang="pl-PL" sz="1200" dirty="0" err="1"/>
              <a:t>circulating</a:t>
            </a:r>
            <a:r>
              <a:rPr lang="pl-PL" sz="1200" dirty="0"/>
              <a:t> </a:t>
            </a:r>
            <a:r>
              <a:rPr lang="pl-PL" sz="1200" dirty="0" err="1"/>
              <a:t>tokens</a:t>
            </a:r>
            <a:r>
              <a:rPr lang="pl-PL" sz="1200" dirty="0"/>
              <a:t> </a:t>
            </a:r>
            <a:r>
              <a:rPr lang="pl-PL" sz="1200" dirty="0" err="1"/>
              <a:t>at</a:t>
            </a:r>
            <a:r>
              <a:rPr lang="pl-PL" sz="1200" dirty="0"/>
              <a:t> a </a:t>
            </a:r>
            <a:r>
              <a:rPr lang="pl-PL" sz="1200" dirty="0" err="1"/>
              <a:t>higher</a:t>
            </a:r>
            <a:r>
              <a:rPr lang="pl-PL" sz="1200" dirty="0"/>
              <a:t> </a:t>
            </a:r>
            <a:r>
              <a:rPr lang="pl-PL" sz="1200" dirty="0" err="1"/>
              <a:t>price</a:t>
            </a:r>
            <a:r>
              <a:rPr lang="pl-PL" sz="1200" dirty="0"/>
              <a:t> (</a:t>
            </a:r>
            <a:r>
              <a:rPr lang="pl-PL" sz="1200" dirty="0" err="1"/>
              <a:t>profits</a:t>
            </a:r>
            <a:r>
              <a:rPr lang="pl-PL" sz="1200" dirty="0"/>
              <a:t> + </a:t>
            </a:r>
            <a:r>
              <a:rPr lang="pl-PL" sz="1200" dirty="0" err="1"/>
              <a:t>initial</a:t>
            </a:r>
            <a:r>
              <a:rPr lang="pl-PL" sz="1200" dirty="0"/>
              <a:t> </a:t>
            </a:r>
            <a:r>
              <a:rPr lang="pl-PL" sz="1200" dirty="0" err="1"/>
              <a:t>funds</a:t>
            </a:r>
            <a:r>
              <a:rPr lang="pl-PL" sz="1200" dirty="0"/>
              <a:t> from the </a:t>
            </a:r>
            <a:r>
              <a:rPr lang="pl-PL" sz="1200" dirty="0" err="1"/>
              <a:t>sell</a:t>
            </a:r>
            <a:r>
              <a:rPr lang="pl-PL" sz="1200" dirty="0"/>
              <a:t> of </a:t>
            </a:r>
            <a:r>
              <a:rPr lang="pl-PL" sz="1200" dirty="0" err="1"/>
              <a:t>tokens</a:t>
            </a:r>
            <a:r>
              <a:rPr lang="pl-PL" sz="1200" dirty="0"/>
              <a:t>/</a:t>
            </a:r>
            <a:r>
              <a:rPr lang="pl-PL" sz="1200" dirty="0" err="1"/>
              <a:t>amount</a:t>
            </a:r>
            <a:r>
              <a:rPr lang="pl-PL" sz="1200" dirty="0"/>
              <a:t> of </a:t>
            </a:r>
            <a:r>
              <a:rPr lang="pl-PL" sz="1200" dirty="0" err="1"/>
              <a:t>tokens</a:t>
            </a:r>
            <a:r>
              <a:rPr lang="pl-PL" sz="1200" dirty="0"/>
              <a:t> = </a:t>
            </a:r>
            <a:r>
              <a:rPr lang="pl-PL" sz="1200" dirty="0" err="1"/>
              <a:t>repurchase</a:t>
            </a:r>
            <a:r>
              <a:rPr lang="pl-PL" sz="1200" dirty="0"/>
              <a:t> </a:t>
            </a:r>
            <a:r>
              <a:rPr lang="pl-PL" sz="1200" dirty="0" err="1"/>
              <a:t>price</a:t>
            </a:r>
            <a:r>
              <a:rPr lang="pl-PL" sz="1200" dirty="0"/>
              <a:t> per </a:t>
            </a:r>
            <a:r>
              <a:rPr lang="pl-PL" sz="1200" dirty="0" err="1"/>
              <a:t>token</a:t>
            </a:r>
            <a:r>
              <a:rPr lang="pl-PL" sz="1200" dirty="0"/>
              <a:t>)</a:t>
            </a:r>
          </a:p>
        </p:txBody>
      </p:sp>
      <p:sp>
        <p:nvSpPr>
          <p:cNvPr id="16" name="Strzałka w prawo 15">
            <a:extLst>
              <a:ext uri="{FF2B5EF4-FFF2-40B4-BE49-F238E27FC236}">
                <a16:creationId xmlns:a16="http://schemas.microsoft.com/office/drawing/2014/main" id="{79B73524-A90F-6EF3-8509-F8FE475CAA5A}"/>
              </a:ext>
            </a:extLst>
          </p:cNvPr>
          <p:cNvSpPr/>
          <p:nvPr/>
        </p:nvSpPr>
        <p:spPr>
          <a:xfrm>
            <a:off x="2289712" y="2735027"/>
            <a:ext cx="833718" cy="528918"/>
          </a:xfrm>
          <a:prstGeom prst="rightArrow">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Strzałka w prawo 16">
            <a:extLst>
              <a:ext uri="{FF2B5EF4-FFF2-40B4-BE49-F238E27FC236}">
                <a16:creationId xmlns:a16="http://schemas.microsoft.com/office/drawing/2014/main" id="{278F746C-C008-16C7-623E-8C76A9202E01}"/>
              </a:ext>
            </a:extLst>
          </p:cNvPr>
          <p:cNvSpPr/>
          <p:nvPr/>
        </p:nvSpPr>
        <p:spPr>
          <a:xfrm>
            <a:off x="8516471" y="2739439"/>
            <a:ext cx="833718" cy="528918"/>
          </a:xfrm>
          <a:prstGeom prst="rightArrow">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Strzałka w prawo 17">
            <a:extLst>
              <a:ext uri="{FF2B5EF4-FFF2-40B4-BE49-F238E27FC236}">
                <a16:creationId xmlns:a16="http://schemas.microsoft.com/office/drawing/2014/main" id="{22A39EC7-0834-562C-2C59-08FBDB806A8D}"/>
              </a:ext>
            </a:extLst>
          </p:cNvPr>
          <p:cNvSpPr/>
          <p:nvPr/>
        </p:nvSpPr>
        <p:spPr>
          <a:xfrm>
            <a:off x="5308769" y="2735027"/>
            <a:ext cx="833718" cy="528918"/>
          </a:xfrm>
          <a:prstGeom prst="rightArrow">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7" name="Prostokąt 26">
            <a:extLst>
              <a:ext uri="{FF2B5EF4-FFF2-40B4-BE49-F238E27FC236}">
                <a16:creationId xmlns:a16="http://schemas.microsoft.com/office/drawing/2014/main" id="{4DE53E38-FF24-A97E-6A7F-61FDB1A1136C}"/>
              </a:ext>
            </a:extLst>
          </p:cNvPr>
          <p:cNvSpPr/>
          <p:nvPr/>
        </p:nvSpPr>
        <p:spPr>
          <a:xfrm>
            <a:off x="0" y="1521364"/>
            <a:ext cx="12192000" cy="56754"/>
          </a:xfrm>
          <a:prstGeom prst="rect">
            <a:avLst/>
          </a:prstGeom>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070460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5A7B007-B447-0D04-EAD8-F3A7E86D660A}"/>
              </a:ext>
            </a:extLst>
          </p:cNvPr>
          <p:cNvSpPr>
            <a:spLocks noGrp="1"/>
          </p:cNvSpPr>
          <p:nvPr>
            <p:ph type="title"/>
          </p:nvPr>
        </p:nvSpPr>
        <p:spPr/>
        <p:txBody>
          <a:bodyPr/>
          <a:lstStyle/>
          <a:p>
            <a:r>
              <a:rPr lang="pl-PL"/>
              <a:t>What do we invest in?</a:t>
            </a:r>
            <a:endParaRPr lang="pl-PL" dirty="0"/>
          </a:p>
        </p:txBody>
      </p:sp>
      <p:sp>
        <p:nvSpPr>
          <p:cNvPr id="3" name="Symbol zastępczy zawartości 2">
            <a:extLst>
              <a:ext uri="{FF2B5EF4-FFF2-40B4-BE49-F238E27FC236}">
                <a16:creationId xmlns:a16="http://schemas.microsoft.com/office/drawing/2014/main" id="{0BBF5B31-7CE1-DAB1-9C8A-429A1F5EC8B2}"/>
              </a:ext>
            </a:extLst>
          </p:cNvPr>
          <p:cNvSpPr>
            <a:spLocks noGrp="1"/>
          </p:cNvSpPr>
          <p:nvPr>
            <p:ph idx="1"/>
          </p:nvPr>
        </p:nvSpPr>
        <p:spPr>
          <a:xfrm>
            <a:off x="838200" y="2653201"/>
            <a:ext cx="4911969" cy="4351338"/>
          </a:xfrm>
        </p:spPr>
        <p:txBody>
          <a:bodyPr>
            <a:normAutofit/>
          </a:bodyPr>
          <a:lstStyle/>
          <a:p>
            <a:r>
              <a:rPr lang="pl-PL" sz="1400" dirty="0"/>
              <a:t>Information  </a:t>
            </a:r>
            <a:r>
              <a:rPr lang="pl-PL" sz="1400" dirty="0" err="1"/>
              <a:t>regarding</a:t>
            </a:r>
            <a:r>
              <a:rPr lang="pl-PL" sz="1400" dirty="0"/>
              <a:t> </a:t>
            </a:r>
            <a:r>
              <a:rPr lang="pl-PL" sz="1400" dirty="0" err="1"/>
              <a:t>our</a:t>
            </a:r>
            <a:r>
              <a:rPr lang="pl-PL" sz="1400" dirty="0"/>
              <a:t> </a:t>
            </a:r>
            <a:r>
              <a:rPr lang="pl-PL" sz="1400" dirty="0" err="1"/>
              <a:t>current</a:t>
            </a:r>
            <a:r>
              <a:rPr lang="pl-PL" sz="1400" dirty="0"/>
              <a:t> </a:t>
            </a:r>
            <a:r>
              <a:rPr lang="pl-PL" sz="1400" dirty="0" err="1"/>
              <a:t>positions</a:t>
            </a:r>
            <a:r>
              <a:rPr lang="pl-PL" sz="1400" dirty="0"/>
              <a:t> </a:t>
            </a:r>
            <a:r>
              <a:rPr lang="pl-PL" sz="1400" dirty="0" err="1"/>
              <a:t>will</a:t>
            </a:r>
            <a:r>
              <a:rPr lang="pl-PL" sz="1400" dirty="0"/>
              <a:t> be </a:t>
            </a:r>
            <a:r>
              <a:rPr lang="pl-PL" sz="1400" dirty="0" err="1"/>
              <a:t>released</a:t>
            </a:r>
            <a:r>
              <a:rPr lang="pl-PL" sz="1400" dirty="0"/>
              <a:t> </a:t>
            </a:r>
            <a:r>
              <a:rPr lang="pl-PL" sz="1400" dirty="0" err="1"/>
              <a:t>every</a:t>
            </a:r>
            <a:r>
              <a:rPr lang="pl-PL" sz="1400" dirty="0"/>
              <a:t> </a:t>
            </a:r>
            <a:r>
              <a:rPr lang="pl-PL" sz="1400" dirty="0" err="1"/>
              <a:t>quater</a:t>
            </a:r>
            <a:r>
              <a:rPr lang="pl-PL" sz="1400" dirty="0"/>
              <a:t> and </a:t>
            </a:r>
            <a:r>
              <a:rPr lang="pl-PL" sz="1400" dirty="0" err="1"/>
              <a:t>posted</a:t>
            </a:r>
            <a:r>
              <a:rPr lang="pl-PL" sz="1400" dirty="0"/>
              <a:t> on </a:t>
            </a:r>
            <a:r>
              <a:rPr lang="pl-PL" sz="1400" dirty="0" err="1"/>
              <a:t>our</a:t>
            </a:r>
            <a:r>
              <a:rPr lang="pl-PL" sz="1400" dirty="0"/>
              <a:t> </a:t>
            </a:r>
            <a:r>
              <a:rPr lang="pl-PL" sz="1400" dirty="0" err="1"/>
              <a:t>website</a:t>
            </a:r>
            <a:r>
              <a:rPr lang="pl-PL" sz="1400" dirty="0"/>
              <a:t> and </a:t>
            </a:r>
            <a:r>
              <a:rPr lang="pl-PL" sz="1400" dirty="0" err="1"/>
              <a:t>social</a:t>
            </a:r>
            <a:r>
              <a:rPr lang="pl-PL" sz="1400" dirty="0"/>
              <a:t> media</a:t>
            </a:r>
          </a:p>
          <a:p>
            <a:r>
              <a:rPr lang="pl-PL" sz="1400" dirty="0"/>
              <a:t>We do not limit </a:t>
            </a:r>
            <a:r>
              <a:rPr lang="pl-PL" sz="1400" dirty="0" err="1"/>
              <a:t>ourselves</a:t>
            </a:r>
            <a:r>
              <a:rPr lang="pl-PL" sz="1400" dirty="0"/>
              <a:t> </a:t>
            </a:r>
            <a:r>
              <a:rPr lang="pl-PL" sz="1400" dirty="0" err="1"/>
              <a:t>only</a:t>
            </a:r>
            <a:r>
              <a:rPr lang="pl-PL" sz="1400" dirty="0"/>
              <a:t> to </a:t>
            </a:r>
            <a:r>
              <a:rPr lang="pl-PL" sz="1400" dirty="0" err="1"/>
              <a:t>stocks</a:t>
            </a:r>
            <a:r>
              <a:rPr lang="pl-PL" sz="1400" dirty="0"/>
              <a:t> and </a:t>
            </a:r>
            <a:r>
              <a:rPr lang="pl-PL" sz="1400" dirty="0" err="1"/>
              <a:t>indices</a:t>
            </a:r>
            <a:r>
              <a:rPr lang="pl-PL" sz="1400" dirty="0"/>
              <a:t> </a:t>
            </a:r>
            <a:r>
              <a:rPr lang="pl-PL" sz="1400" dirty="0" err="1"/>
              <a:t>however</a:t>
            </a:r>
            <a:r>
              <a:rPr lang="pl-PL" sz="1400" dirty="0"/>
              <a:t> </a:t>
            </a:r>
            <a:r>
              <a:rPr lang="pl-PL" sz="1400" dirty="0" err="1"/>
              <a:t>these</a:t>
            </a:r>
            <a:r>
              <a:rPr lang="pl-PL" sz="1400" dirty="0"/>
              <a:t> </a:t>
            </a:r>
            <a:r>
              <a:rPr lang="pl-PL" sz="1400" dirty="0" err="1"/>
              <a:t>are</a:t>
            </a:r>
            <a:r>
              <a:rPr lang="pl-PL" sz="1400" dirty="0"/>
              <a:t> the most </a:t>
            </a:r>
            <a:r>
              <a:rPr lang="pl-PL" sz="1400" dirty="0" err="1"/>
              <a:t>common</a:t>
            </a:r>
            <a:r>
              <a:rPr lang="pl-PL" sz="1400" dirty="0"/>
              <a:t> </a:t>
            </a:r>
            <a:r>
              <a:rPr lang="pl-PL" sz="1400" dirty="0" err="1"/>
              <a:t>instruments</a:t>
            </a:r>
            <a:r>
              <a:rPr lang="pl-PL" sz="1400" dirty="0"/>
              <a:t> we </a:t>
            </a:r>
            <a:r>
              <a:rPr lang="pl-PL" sz="1400" dirty="0" err="1"/>
              <a:t>will</a:t>
            </a:r>
            <a:r>
              <a:rPr lang="pl-PL" sz="1400" dirty="0"/>
              <a:t> be </a:t>
            </a:r>
            <a:r>
              <a:rPr lang="pl-PL" sz="1400" dirty="0" err="1"/>
              <a:t>buying</a:t>
            </a:r>
            <a:r>
              <a:rPr lang="pl-PL" sz="1400" dirty="0"/>
              <a:t> and </a:t>
            </a:r>
            <a:r>
              <a:rPr lang="pl-PL" sz="1400" dirty="0" err="1"/>
              <a:t>selling</a:t>
            </a:r>
            <a:endParaRPr lang="pl-PL" sz="1400" dirty="0"/>
          </a:p>
          <a:p>
            <a:r>
              <a:rPr lang="pl-PL" sz="1400" dirty="0"/>
              <a:t>At the </a:t>
            </a:r>
            <a:r>
              <a:rPr lang="pl-PL" sz="1400" dirty="0" err="1"/>
              <a:t>beginning</a:t>
            </a:r>
            <a:r>
              <a:rPr lang="pl-PL" sz="1400" dirty="0"/>
              <a:t> of </a:t>
            </a:r>
            <a:r>
              <a:rPr lang="pl-PL" sz="1400" dirty="0" err="1"/>
              <a:t>Covesco</a:t>
            </a:r>
            <a:r>
              <a:rPr lang="pl-PL" sz="1400" dirty="0"/>
              <a:t> </a:t>
            </a:r>
            <a:r>
              <a:rPr lang="pl-PL" sz="1400" dirty="0" err="1"/>
              <a:t>existence</a:t>
            </a:r>
            <a:r>
              <a:rPr lang="pl-PL" sz="1400" dirty="0"/>
              <a:t> </a:t>
            </a:r>
            <a:r>
              <a:rPr lang="pl-PL" sz="1400" dirty="0" err="1"/>
              <a:t>it</a:t>
            </a:r>
            <a:r>
              <a:rPr lang="pl-PL" sz="1400" dirty="0"/>
              <a:t> </a:t>
            </a:r>
            <a:r>
              <a:rPr lang="pl-PL" sz="1400" dirty="0" err="1"/>
              <a:t>is</a:t>
            </a:r>
            <a:r>
              <a:rPr lang="pl-PL" sz="1400" dirty="0"/>
              <a:t> </a:t>
            </a:r>
            <a:r>
              <a:rPr lang="pl-PL" sz="1400" dirty="0" err="1"/>
              <a:t>crucial</a:t>
            </a:r>
            <a:r>
              <a:rPr lang="pl-PL" sz="1400" dirty="0"/>
              <a:t> for </a:t>
            </a:r>
            <a:r>
              <a:rPr lang="pl-PL" sz="1400" dirty="0" err="1"/>
              <a:t>us</a:t>
            </a:r>
            <a:r>
              <a:rPr lang="pl-PL" sz="1400" dirty="0"/>
              <a:t> to </a:t>
            </a:r>
            <a:r>
              <a:rPr lang="pl-PL" sz="1400" dirty="0" err="1"/>
              <a:t>prove</a:t>
            </a:r>
            <a:r>
              <a:rPr lang="pl-PL" sz="1400" dirty="0"/>
              <a:t> the </a:t>
            </a:r>
            <a:r>
              <a:rPr lang="pl-PL" sz="1400" dirty="0" err="1"/>
              <a:t>effectiveness</a:t>
            </a:r>
            <a:r>
              <a:rPr lang="pl-PL" sz="1400" dirty="0"/>
              <a:t> of </a:t>
            </a:r>
            <a:r>
              <a:rPr lang="pl-PL" sz="1400" dirty="0" err="1"/>
              <a:t>our</a:t>
            </a:r>
            <a:r>
              <a:rPr lang="pl-PL" sz="1400" dirty="0"/>
              <a:t> </a:t>
            </a:r>
            <a:r>
              <a:rPr lang="pl-PL" sz="1400" dirty="0" err="1"/>
              <a:t>strategies</a:t>
            </a:r>
            <a:r>
              <a:rPr lang="pl-PL" sz="1400" dirty="0"/>
              <a:t>, </a:t>
            </a:r>
            <a:r>
              <a:rPr lang="pl-PL" sz="1400" dirty="0" err="1"/>
              <a:t>therefore</a:t>
            </a:r>
            <a:r>
              <a:rPr lang="pl-PL" sz="1400" dirty="0"/>
              <a:t> we </a:t>
            </a:r>
            <a:r>
              <a:rPr lang="pl-PL" sz="1400" dirty="0" err="1"/>
              <a:t>will</a:t>
            </a:r>
            <a:r>
              <a:rPr lang="pl-PL" sz="1400" dirty="0"/>
              <a:t> not </a:t>
            </a:r>
            <a:r>
              <a:rPr lang="pl-PL" sz="1400" dirty="0" err="1"/>
              <a:t>perform</a:t>
            </a:r>
            <a:r>
              <a:rPr lang="pl-PL" sz="1400" dirty="0"/>
              <a:t> </a:t>
            </a:r>
            <a:r>
              <a:rPr lang="pl-PL" sz="1400" dirty="0" err="1"/>
              <a:t>any</a:t>
            </a:r>
            <a:r>
              <a:rPr lang="pl-PL" sz="1400" dirty="0"/>
              <a:t> </a:t>
            </a:r>
            <a:r>
              <a:rPr lang="pl-PL" sz="1400" dirty="0" err="1"/>
              <a:t>types</a:t>
            </a:r>
            <a:r>
              <a:rPr lang="pl-PL" sz="1400" dirty="0"/>
              <a:t> of </a:t>
            </a:r>
            <a:r>
              <a:rPr lang="pl-PL" sz="1400" dirty="0" err="1"/>
              <a:t>agressive</a:t>
            </a:r>
            <a:r>
              <a:rPr lang="pl-PL" sz="1400" dirty="0"/>
              <a:t> trading</a:t>
            </a:r>
          </a:p>
          <a:p>
            <a:r>
              <a:rPr lang="pl-PL" sz="1400" dirty="0"/>
              <a:t>In the </a:t>
            </a:r>
            <a:r>
              <a:rPr lang="pl-PL" sz="1400" dirty="0" err="1"/>
              <a:t>historical</a:t>
            </a:r>
            <a:r>
              <a:rPr lang="pl-PL" sz="1400" dirty="0"/>
              <a:t> </a:t>
            </a:r>
            <a:r>
              <a:rPr lang="pl-PL" sz="1400" dirty="0" err="1"/>
              <a:t>profits</a:t>
            </a:r>
            <a:r>
              <a:rPr lang="pl-PL" sz="1400" dirty="0"/>
              <a:t> </a:t>
            </a:r>
            <a:r>
              <a:rPr lang="pl-PL" sz="1400" dirty="0" err="1"/>
              <a:t>tab</a:t>
            </a:r>
            <a:r>
              <a:rPr lang="pl-PL" sz="1400" dirty="0"/>
              <a:t> </a:t>
            </a:r>
            <a:r>
              <a:rPr lang="pl-PL" sz="1400" dirty="0" err="1"/>
              <a:t>it</a:t>
            </a:r>
            <a:r>
              <a:rPr lang="pl-PL" sz="1400" dirty="0"/>
              <a:t> </a:t>
            </a:r>
            <a:r>
              <a:rPr lang="pl-PL" sz="1400" dirty="0" err="1"/>
              <a:t>is</a:t>
            </a:r>
            <a:r>
              <a:rPr lang="pl-PL" sz="1400" dirty="0"/>
              <a:t> </a:t>
            </a:r>
            <a:r>
              <a:rPr lang="pl-PL" sz="1400" dirty="0" err="1"/>
              <a:t>possible</a:t>
            </a:r>
            <a:r>
              <a:rPr lang="pl-PL" sz="1400" dirty="0"/>
              <a:t> to </a:t>
            </a:r>
            <a:r>
              <a:rPr lang="pl-PL" sz="1400" dirty="0" err="1"/>
              <a:t>see</a:t>
            </a:r>
            <a:r>
              <a:rPr lang="pl-PL" sz="1400" dirty="0"/>
              <a:t> </a:t>
            </a:r>
            <a:r>
              <a:rPr lang="pl-PL" sz="1400" dirty="0" err="1"/>
              <a:t>how</a:t>
            </a:r>
            <a:r>
              <a:rPr lang="pl-PL" sz="1400" dirty="0"/>
              <a:t> </a:t>
            </a:r>
            <a:r>
              <a:rPr lang="pl-PL" sz="1400" dirty="0" err="1"/>
              <a:t>did</a:t>
            </a:r>
            <a:r>
              <a:rPr lang="pl-PL" sz="1400" dirty="0"/>
              <a:t> </a:t>
            </a:r>
            <a:r>
              <a:rPr lang="pl-PL" sz="1400" dirty="0" err="1"/>
              <a:t>our</a:t>
            </a:r>
            <a:r>
              <a:rPr lang="pl-PL" sz="1400" dirty="0"/>
              <a:t> portfolio </a:t>
            </a:r>
            <a:r>
              <a:rPr lang="pl-PL" sz="1400" dirty="0" err="1"/>
              <a:t>perform</a:t>
            </a:r>
            <a:r>
              <a:rPr lang="pl-PL" sz="1400" dirty="0"/>
              <a:t> in the </a:t>
            </a:r>
            <a:r>
              <a:rPr lang="pl-PL" sz="1400" dirty="0" err="1"/>
              <a:t>previous</a:t>
            </a:r>
            <a:r>
              <a:rPr lang="pl-PL" sz="1400" dirty="0"/>
              <a:t> </a:t>
            </a:r>
            <a:r>
              <a:rPr lang="pl-PL" sz="1400" dirty="0" err="1"/>
              <a:t>years</a:t>
            </a:r>
            <a:endParaRPr lang="pl-PL" sz="1400" dirty="0"/>
          </a:p>
          <a:p>
            <a:pPr marL="0" indent="0">
              <a:buNone/>
            </a:pPr>
            <a:endParaRPr lang="pl-PL" sz="2000" dirty="0"/>
          </a:p>
          <a:p>
            <a:endParaRPr lang="pl-PL" sz="2000" dirty="0"/>
          </a:p>
          <a:p>
            <a:endParaRPr lang="pl-PL" sz="2000" dirty="0"/>
          </a:p>
        </p:txBody>
      </p:sp>
      <p:sp>
        <p:nvSpPr>
          <p:cNvPr id="4" name="Symbol zastępczy stopki 3">
            <a:extLst>
              <a:ext uri="{FF2B5EF4-FFF2-40B4-BE49-F238E27FC236}">
                <a16:creationId xmlns:a16="http://schemas.microsoft.com/office/drawing/2014/main" id="{9623787A-4E2C-1A9D-3025-4FE91EDD46B1}"/>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6168FD3D-8BE5-B3E3-F411-81BBFB20B2A2}"/>
              </a:ext>
            </a:extLst>
          </p:cNvPr>
          <p:cNvSpPr>
            <a:spLocks noGrp="1"/>
          </p:cNvSpPr>
          <p:nvPr>
            <p:ph type="sldNum" sz="quarter" idx="12"/>
          </p:nvPr>
        </p:nvSpPr>
        <p:spPr/>
        <p:txBody>
          <a:bodyPr/>
          <a:lstStyle/>
          <a:p>
            <a:fld id="{CD943A7D-2B64-2149-9CDF-EF6097BA5D97}" type="slidenum">
              <a:rPr lang="pl-PL" smtClean="0"/>
              <a:t>4</a:t>
            </a:fld>
            <a:endParaRPr lang="pl-PL"/>
          </a:p>
        </p:txBody>
      </p:sp>
      <p:sp>
        <p:nvSpPr>
          <p:cNvPr id="9" name="Prostokąt 8">
            <a:extLst>
              <a:ext uri="{FF2B5EF4-FFF2-40B4-BE49-F238E27FC236}">
                <a16:creationId xmlns:a16="http://schemas.microsoft.com/office/drawing/2014/main" id="{ACFDCA16-07F8-BE16-0F62-71FB834F5113}"/>
              </a:ext>
            </a:extLst>
          </p:cNvPr>
          <p:cNvSpPr/>
          <p:nvPr/>
        </p:nvSpPr>
        <p:spPr>
          <a:xfrm>
            <a:off x="0" y="1494277"/>
            <a:ext cx="12192000" cy="56754"/>
          </a:xfrm>
          <a:prstGeom prst="rect">
            <a:avLst/>
          </a:prstGeom>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24" name="Obraz 23" descr="Obraz zawierający niebo, budynek, Budynek komercyjny, Wieżowiec&#10;&#10;Opis wygenerowany automatycznie">
            <a:extLst>
              <a:ext uri="{FF2B5EF4-FFF2-40B4-BE49-F238E27FC236}">
                <a16:creationId xmlns:a16="http://schemas.microsoft.com/office/drawing/2014/main" id="{3EA76B04-1A08-F91E-3864-354466A696C6}"/>
              </a:ext>
            </a:extLst>
          </p:cNvPr>
          <p:cNvPicPr>
            <a:picLocks noChangeAspect="1"/>
          </p:cNvPicPr>
          <p:nvPr/>
        </p:nvPicPr>
        <p:blipFill>
          <a:blip r:embed="rId2"/>
          <a:stretch>
            <a:fillRect/>
          </a:stretch>
        </p:blipFill>
        <p:spPr>
          <a:xfrm>
            <a:off x="6356954" y="2138835"/>
            <a:ext cx="5444567" cy="3629711"/>
          </a:xfrm>
          <a:prstGeom prst="rect">
            <a:avLst/>
          </a:prstGeom>
        </p:spPr>
      </p:pic>
    </p:spTree>
    <p:extLst>
      <p:ext uri="{BB962C8B-B14F-4D97-AF65-F5344CB8AC3E}">
        <p14:creationId xmlns:p14="http://schemas.microsoft.com/office/powerpoint/2010/main" val="1003183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986E19C-3EC5-C4CD-D144-97A59A805632}"/>
              </a:ext>
            </a:extLst>
          </p:cNvPr>
          <p:cNvSpPr>
            <a:spLocks noGrp="1"/>
          </p:cNvSpPr>
          <p:nvPr>
            <p:ph type="title"/>
          </p:nvPr>
        </p:nvSpPr>
        <p:spPr/>
        <p:txBody>
          <a:bodyPr/>
          <a:lstStyle/>
          <a:p>
            <a:r>
              <a:rPr lang="pl-PL" dirty="0" err="1"/>
              <a:t>What</a:t>
            </a:r>
            <a:r>
              <a:rPr lang="pl-PL" dirty="0"/>
              <a:t> </a:t>
            </a:r>
            <a:r>
              <a:rPr lang="pl-PL" dirty="0" err="1"/>
              <a:t>happens</a:t>
            </a:r>
            <a:r>
              <a:rPr lang="pl-PL" dirty="0"/>
              <a:t> to </a:t>
            </a:r>
            <a:r>
              <a:rPr lang="pl-PL" dirty="0" err="1"/>
              <a:t>Covesco</a:t>
            </a:r>
            <a:r>
              <a:rPr lang="pl-PL" dirty="0"/>
              <a:t> </a:t>
            </a:r>
            <a:r>
              <a:rPr lang="pl-PL" dirty="0" err="1"/>
              <a:t>profits</a:t>
            </a:r>
            <a:r>
              <a:rPr lang="pl-PL" dirty="0"/>
              <a:t>?</a:t>
            </a:r>
          </a:p>
        </p:txBody>
      </p:sp>
      <p:sp>
        <p:nvSpPr>
          <p:cNvPr id="3" name="Symbol zastępczy zawartości 2">
            <a:extLst>
              <a:ext uri="{FF2B5EF4-FFF2-40B4-BE49-F238E27FC236}">
                <a16:creationId xmlns:a16="http://schemas.microsoft.com/office/drawing/2014/main" id="{68DCEEBD-295E-6F73-4B93-9ABB0C387C3B}"/>
              </a:ext>
            </a:extLst>
          </p:cNvPr>
          <p:cNvSpPr>
            <a:spLocks noGrp="1"/>
          </p:cNvSpPr>
          <p:nvPr>
            <p:ph idx="1"/>
          </p:nvPr>
        </p:nvSpPr>
        <p:spPr>
          <a:xfrm>
            <a:off x="838201" y="1934308"/>
            <a:ext cx="5958254" cy="4182070"/>
          </a:xfrm>
        </p:spPr>
        <p:txBody>
          <a:bodyPr>
            <a:normAutofit/>
          </a:bodyPr>
          <a:lstStyle/>
          <a:p>
            <a:pPr algn="just"/>
            <a:r>
              <a:rPr lang="en-GB" sz="1400" dirty="0"/>
              <a:t>At the end of the year all of the existing positions are closed. We expect to make profits of about 40 % annually.</a:t>
            </a:r>
          </a:p>
          <a:p>
            <a:pPr algn="just"/>
            <a:r>
              <a:rPr lang="en-GB" sz="1400" dirty="0"/>
              <a:t>If a profit is made, 80 percent of it is destined to repurchase </a:t>
            </a:r>
            <a:r>
              <a:rPr lang="en-GB" sz="1400" dirty="0" err="1"/>
              <a:t>Covesco</a:t>
            </a:r>
            <a:r>
              <a:rPr lang="en-GB" sz="1400" dirty="0"/>
              <a:t> tokens from current holders. That is when the initial investors get their return from the investment.</a:t>
            </a:r>
          </a:p>
          <a:p>
            <a:pPr algn="just"/>
            <a:r>
              <a:rPr lang="en-GB" sz="1400" dirty="0"/>
              <a:t>The remaining 20 percent accounts for our personal income. Half of it is however stored as a safety fund in order to repurchase tokens in the following years if a loss is made.</a:t>
            </a:r>
          </a:p>
          <a:p>
            <a:pPr algn="just"/>
            <a:r>
              <a:rPr lang="en-GB" sz="1400" dirty="0"/>
              <a:t>For example: </a:t>
            </a:r>
            <a:r>
              <a:rPr lang="en-GB" sz="1400" dirty="0" err="1"/>
              <a:t>Covesco</a:t>
            </a:r>
            <a:r>
              <a:rPr lang="en-GB" sz="1400" dirty="0"/>
              <a:t> sells 1000 tokens for 10 $ per token and receives 10 000 $ in funds. The funds are invested and at the end of the year all the whole portfolio is liquidated. </a:t>
            </a:r>
            <a:r>
              <a:rPr lang="en-GB" sz="1400" dirty="0" err="1"/>
              <a:t>Covesco</a:t>
            </a:r>
            <a:r>
              <a:rPr lang="en-GB" sz="1400" dirty="0"/>
              <a:t> makes a profit of 50 percent and spends 14000 $ on repurchasing tokens. In that way </a:t>
            </a:r>
            <a:r>
              <a:rPr lang="en-GB" sz="1400" dirty="0" err="1"/>
              <a:t>amout</a:t>
            </a:r>
            <a:r>
              <a:rPr lang="en-GB" sz="1400" dirty="0"/>
              <a:t> of funds used to repurchase tokens is 40% larger than the initial market cap what leads to a surge in </a:t>
            </a:r>
            <a:r>
              <a:rPr lang="en-GB" sz="1400" dirty="0" err="1"/>
              <a:t>Covesco</a:t>
            </a:r>
            <a:r>
              <a:rPr lang="en-GB" sz="1400" dirty="0"/>
              <a:t> tokens price. With these gains </a:t>
            </a:r>
            <a:r>
              <a:rPr lang="en-GB" sz="1400" dirty="0" err="1"/>
              <a:t>Covesco</a:t>
            </a:r>
            <a:r>
              <a:rPr lang="en-GB" sz="1400" dirty="0"/>
              <a:t> tokens are repurchased at 14$ per token. At the same time 1000 $ is stored as a safety net for the following years. If the same </a:t>
            </a:r>
            <a:r>
              <a:rPr lang="en-GB" sz="1400" dirty="0" err="1"/>
              <a:t>amout</a:t>
            </a:r>
            <a:r>
              <a:rPr lang="en-GB" sz="1400" dirty="0"/>
              <a:t> of tokens at the same price are sold the next year the 1000$ are used to cover up the loss and buyback all of the tokens at the same price.</a:t>
            </a:r>
          </a:p>
        </p:txBody>
      </p:sp>
      <p:sp>
        <p:nvSpPr>
          <p:cNvPr id="4" name="Symbol zastępczy stopki 3">
            <a:extLst>
              <a:ext uri="{FF2B5EF4-FFF2-40B4-BE49-F238E27FC236}">
                <a16:creationId xmlns:a16="http://schemas.microsoft.com/office/drawing/2014/main" id="{D5E027BE-BBBC-B06B-22F9-BA5E79F62DB3}"/>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6A56819A-CCB4-2BB4-C457-3D003778B223}"/>
              </a:ext>
            </a:extLst>
          </p:cNvPr>
          <p:cNvSpPr>
            <a:spLocks noGrp="1"/>
          </p:cNvSpPr>
          <p:nvPr>
            <p:ph type="sldNum" sz="quarter" idx="12"/>
          </p:nvPr>
        </p:nvSpPr>
        <p:spPr/>
        <p:txBody>
          <a:bodyPr/>
          <a:lstStyle/>
          <a:p>
            <a:fld id="{CD943A7D-2B64-2149-9CDF-EF6097BA5D97}" type="slidenum">
              <a:rPr lang="pl-PL" smtClean="0"/>
              <a:t>5</a:t>
            </a:fld>
            <a:endParaRPr lang="pl-PL"/>
          </a:p>
        </p:txBody>
      </p:sp>
      <p:sp>
        <p:nvSpPr>
          <p:cNvPr id="6" name="Prostokąt 5">
            <a:extLst>
              <a:ext uri="{FF2B5EF4-FFF2-40B4-BE49-F238E27FC236}">
                <a16:creationId xmlns:a16="http://schemas.microsoft.com/office/drawing/2014/main" id="{4152A663-1272-6990-7695-390A93633E78}"/>
              </a:ext>
            </a:extLst>
          </p:cNvPr>
          <p:cNvSpPr/>
          <p:nvPr/>
        </p:nvSpPr>
        <p:spPr>
          <a:xfrm>
            <a:off x="0" y="1468315"/>
            <a:ext cx="12192000" cy="56754"/>
          </a:xfrm>
          <a:prstGeom prst="rect">
            <a:avLst/>
          </a:prstGeom>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9" name="Obraz 8" descr="Obraz zawierający osoba&#10;&#10;Opis wygenerowany automatycznie">
            <a:extLst>
              <a:ext uri="{FF2B5EF4-FFF2-40B4-BE49-F238E27FC236}">
                <a16:creationId xmlns:a16="http://schemas.microsoft.com/office/drawing/2014/main" id="{06F06069-1FA0-7E46-93A0-3F9A2C7B6B20}"/>
              </a:ext>
            </a:extLst>
          </p:cNvPr>
          <p:cNvPicPr>
            <a:picLocks noChangeAspect="1"/>
          </p:cNvPicPr>
          <p:nvPr/>
        </p:nvPicPr>
        <p:blipFill>
          <a:blip r:embed="rId2"/>
          <a:stretch>
            <a:fillRect/>
          </a:stretch>
        </p:blipFill>
        <p:spPr>
          <a:xfrm>
            <a:off x="7215553" y="2107940"/>
            <a:ext cx="4627685" cy="3429000"/>
          </a:xfrm>
          <a:prstGeom prst="rect">
            <a:avLst/>
          </a:prstGeom>
        </p:spPr>
      </p:pic>
    </p:spTree>
    <p:extLst>
      <p:ext uri="{BB962C8B-B14F-4D97-AF65-F5344CB8AC3E}">
        <p14:creationId xmlns:p14="http://schemas.microsoft.com/office/powerpoint/2010/main" val="4243644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2063CAF-686B-956F-4893-D16813D5BCEA}"/>
              </a:ext>
            </a:extLst>
          </p:cNvPr>
          <p:cNvSpPr>
            <a:spLocks noGrp="1"/>
          </p:cNvSpPr>
          <p:nvPr>
            <p:ph type="title"/>
          </p:nvPr>
        </p:nvSpPr>
        <p:spPr/>
        <p:txBody>
          <a:bodyPr/>
          <a:lstStyle/>
          <a:p>
            <a:r>
              <a:rPr lang="pl-PL"/>
              <a:t>Goals at the beginning of Covesco development</a:t>
            </a:r>
            <a:endParaRPr lang="pl-PL" dirty="0"/>
          </a:p>
        </p:txBody>
      </p:sp>
      <p:sp>
        <p:nvSpPr>
          <p:cNvPr id="3" name="Symbol zastępczy zawartości 2">
            <a:extLst>
              <a:ext uri="{FF2B5EF4-FFF2-40B4-BE49-F238E27FC236}">
                <a16:creationId xmlns:a16="http://schemas.microsoft.com/office/drawing/2014/main" id="{CFAF2C8F-C546-3ECC-53D0-60C4B3147EF4}"/>
              </a:ext>
            </a:extLst>
          </p:cNvPr>
          <p:cNvSpPr>
            <a:spLocks noGrp="1"/>
          </p:cNvSpPr>
          <p:nvPr>
            <p:ph idx="1"/>
          </p:nvPr>
        </p:nvSpPr>
        <p:spPr>
          <a:xfrm>
            <a:off x="776654" y="2427257"/>
            <a:ext cx="5131777" cy="4351338"/>
          </a:xfrm>
        </p:spPr>
        <p:txBody>
          <a:bodyPr/>
          <a:lstStyle/>
          <a:p>
            <a:pPr algn="just"/>
            <a:r>
              <a:rPr lang="pl-PL" sz="1600" dirty="0"/>
              <a:t>Get </a:t>
            </a:r>
            <a:r>
              <a:rPr lang="pl-PL" sz="1600" dirty="0" err="1"/>
              <a:t>listed</a:t>
            </a:r>
            <a:r>
              <a:rPr lang="pl-PL" sz="1600" dirty="0"/>
              <a:t> </a:t>
            </a:r>
            <a:r>
              <a:rPr lang="pl-PL" sz="1600" dirty="0" err="1"/>
              <a:t>at</a:t>
            </a:r>
            <a:r>
              <a:rPr lang="pl-PL" sz="1600" dirty="0"/>
              <a:t> </a:t>
            </a:r>
            <a:r>
              <a:rPr lang="pl-PL" sz="1600" dirty="0" err="1"/>
              <a:t>all</a:t>
            </a:r>
            <a:r>
              <a:rPr lang="pl-PL" sz="1600" dirty="0"/>
              <a:t> major </a:t>
            </a:r>
            <a:r>
              <a:rPr lang="pl-PL" sz="1600" dirty="0" err="1"/>
              <a:t>exchanges</a:t>
            </a:r>
            <a:r>
              <a:rPr lang="pl-PL" sz="1600" dirty="0"/>
              <a:t> to </a:t>
            </a:r>
            <a:r>
              <a:rPr lang="pl-PL" sz="1600" dirty="0" err="1"/>
              <a:t>simplify</a:t>
            </a:r>
            <a:r>
              <a:rPr lang="pl-PL" sz="1600" dirty="0"/>
              <a:t> the exchange of </a:t>
            </a:r>
            <a:r>
              <a:rPr lang="pl-PL" sz="1600" dirty="0" err="1"/>
              <a:t>Covesco</a:t>
            </a:r>
            <a:r>
              <a:rPr lang="pl-PL" sz="1600" dirty="0"/>
              <a:t> </a:t>
            </a:r>
            <a:r>
              <a:rPr lang="pl-PL" sz="1600" dirty="0" err="1"/>
              <a:t>tokens</a:t>
            </a:r>
            <a:r>
              <a:rPr lang="pl-PL" sz="1600" dirty="0"/>
              <a:t> and </a:t>
            </a:r>
            <a:r>
              <a:rPr lang="pl-PL" sz="1600" dirty="0" err="1"/>
              <a:t>gain</a:t>
            </a:r>
            <a:r>
              <a:rPr lang="pl-PL" sz="1600" dirty="0"/>
              <a:t> </a:t>
            </a:r>
            <a:r>
              <a:rPr lang="pl-PL" sz="1600" dirty="0" err="1"/>
              <a:t>more</a:t>
            </a:r>
            <a:r>
              <a:rPr lang="pl-PL" sz="1600" dirty="0"/>
              <a:t> </a:t>
            </a:r>
            <a:r>
              <a:rPr lang="pl-PL" sz="1600" dirty="0" err="1"/>
              <a:t>clients</a:t>
            </a:r>
            <a:endParaRPr lang="pl-PL" sz="1600" dirty="0"/>
          </a:p>
          <a:p>
            <a:pPr algn="just"/>
            <a:r>
              <a:rPr lang="pl-PL" sz="1600" dirty="0" err="1"/>
              <a:t>Deliver</a:t>
            </a:r>
            <a:r>
              <a:rPr lang="pl-PL" sz="1600" dirty="0"/>
              <a:t> </a:t>
            </a:r>
            <a:r>
              <a:rPr lang="pl-PL" sz="1600" dirty="0" err="1"/>
              <a:t>profits</a:t>
            </a:r>
            <a:r>
              <a:rPr lang="pl-PL" sz="1600" dirty="0"/>
              <a:t> to </a:t>
            </a:r>
            <a:r>
              <a:rPr lang="pl-PL" sz="1600" dirty="0" err="1"/>
              <a:t>our</a:t>
            </a:r>
            <a:r>
              <a:rPr lang="pl-PL" sz="1600" dirty="0"/>
              <a:t> </a:t>
            </a:r>
            <a:r>
              <a:rPr lang="pl-PL" sz="1600" dirty="0" err="1"/>
              <a:t>clients</a:t>
            </a:r>
            <a:r>
              <a:rPr lang="pl-PL" sz="1600" dirty="0"/>
              <a:t> </a:t>
            </a:r>
            <a:r>
              <a:rPr lang="pl-PL" sz="1600" dirty="0" err="1"/>
              <a:t>systematically</a:t>
            </a:r>
            <a:r>
              <a:rPr lang="pl-PL" sz="1600" dirty="0"/>
              <a:t> and </a:t>
            </a:r>
            <a:r>
              <a:rPr lang="pl-PL" sz="1600" dirty="0" err="1"/>
              <a:t>outperform</a:t>
            </a:r>
            <a:r>
              <a:rPr lang="pl-PL" sz="1600" dirty="0"/>
              <a:t> the </a:t>
            </a:r>
            <a:r>
              <a:rPr lang="pl-PL" sz="1600" dirty="0" err="1"/>
              <a:t>competition</a:t>
            </a:r>
            <a:r>
              <a:rPr lang="pl-PL" sz="1600" dirty="0"/>
              <a:t> </a:t>
            </a:r>
          </a:p>
          <a:p>
            <a:pPr algn="just"/>
            <a:r>
              <a:rPr lang="pl-PL" sz="1600" dirty="0"/>
              <a:t>In the </a:t>
            </a:r>
            <a:r>
              <a:rPr lang="pl-PL" sz="1600" dirty="0" err="1"/>
              <a:t>future</a:t>
            </a:r>
            <a:r>
              <a:rPr lang="pl-PL" sz="1600" dirty="0"/>
              <a:t> start </a:t>
            </a:r>
            <a:r>
              <a:rPr lang="pl-PL" sz="1600" dirty="0" err="1"/>
              <a:t>selling</a:t>
            </a:r>
            <a:r>
              <a:rPr lang="pl-PL" sz="1600" dirty="0"/>
              <a:t> </a:t>
            </a:r>
            <a:r>
              <a:rPr lang="pl-PL" sz="1600" dirty="0" err="1"/>
              <a:t>different</a:t>
            </a:r>
            <a:r>
              <a:rPr lang="pl-PL" sz="1600" dirty="0"/>
              <a:t> </a:t>
            </a:r>
            <a:r>
              <a:rPr lang="pl-PL" sz="1600" dirty="0" err="1"/>
              <a:t>types</a:t>
            </a:r>
            <a:r>
              <a:rPr lang="pl-PL" sz="1600" dirty="0"/>
              <a:t> of </a:t>
            </a:r>
            <a:r>
              <a:rPr lang="pl-PL" sz="1600" dirty="0" err="1"/>
              <a:t>tokens</a:t>
            </a:r>
            <a:r>
              <a:rPr lang="pl-PL" sz="1600" dirty="0"/>
              <a:t> </a:t>
            </a:r>
            <a:r>
              <a:rPr lang="pl-PL" sz="1600" dirty="0" err="1"/>
              <a:t>according</a:t>
            </a:r>
            <a:r>
              <a:rPr lang="pl-PL" sz="1600" dirty="0"/>
              <a:t> to </a:t>
            </a:r>
            <a:r>
              <a:rPr lang="pl-PL" sz="1600" dirty="0" err="1"/>
              <a:t>client’s</a:t>
            </a:r>
            <a:r>
              <a:rPr lang="pl-PL" sz="1600" dirty="0"/>
              <a:t> </a:t>
            </a:r>
            <a:r>
              <a:rPr lang="pl-PL" sz="1600" dirty="0" err="1"/>
              <a:t>risk</a:t>
            </a:r>
            <a:r>
              <a:rPr lang="pl-PL" sz="1600" dirty="0"/>
              <a:t> </a:t>
            </a:r>
            <a:r>
              <a:rPr lang="pl-PL" sz="1600" dirty="0" err="1"/>
              <a:t>acceptance</a:t>
            </a:r>
            <a:endParaRPr lang="pl-PL" sz="1600" dirty="0"/>
          </a:p>
          <a:p>
            <a:pPr algn="just"/>
            <a:r>
              <a:rPr lang="pl-PL" sz="1600" dirty="0" err="1"/>
              <a:t>Promote</a:t>
            </a:r>
            <a:r>
              <a:rPr lang="pl-PL" sz="1600" dirty="0"/>
              <a:t> </a:t>
            </a:r>
            <a:r>
              <a:rPr lang="pl-PL" sz="1600" dirty="0" err="1"/>
              <a:t>Covesco</a:t>
            </a:r>
            <a:r>
              <a:rPr lang="pl-PL" sz="1600" dirty="0"/>
              <a:t> to </a:t>
            </a:r>
            <a:r>
              <a:rPr lang="pl-PL" sz="1600" dirty="0" err="1"/>
              <a:t>reach</a:t>
            </a:r>
            <a:r>
              <a:rPr lang="pl-PL" sz="1600" dirty="0"/>
              <a:t> as </a:t>
            </a:r>
            <a:r>
              <a:rPr lang="pl-PL" sz="1600" dirty="0" err="1"/>
              <a:t>many</a:t>
            </a:r>
            <a:r>
              <a:rPr lang="pl-PL" sz="1600" dirty="0"/>
              <a:t> </a:t>
            </a:r>
            <a:r>
              <a:rPr lang="pl-PL" sz="1600" dirty="0" err="1"/>
              <a:t>people</a:t>
            </a:r>
            <a:r>
              <a:rPr lang="pl-PL" sz="1600" dirty="0"/>
              <a:t> as </a:t>
            </a:r>
            <a:r>
              <a:rPr lang="pl-PL" sz="1600" dirty="0" err="1"/>
              <a:t>possible</a:t>
            </a:r>
            <a:endParaRPr lang="pl-PL" sz="1600" dirty="0"/>
          </a:p>
          <a:p>
            <a:pPr algn="just"/>
            <a:r>
              <a:rPr lang="pl-PL" sz="1600" dirty="0" err="1"/>
              <a:t>Use</a:t>
            </a:r>
            <a:r>
              <a:rPr lang="pl-PL" sz="1600" dirty="0"/>
              <a:t> 10 </a:t>
            </a:r>
            <a:r>
              <a:rPr lang="pl-PL" sz="1600" dirty="0" err="1"/>
              <a:t>percent</a:t>
            </a:r>
            <a:r>
              <a:rPr lang="pl-PL" sz="1600" dirty="0"/>
              <a:t> of </a:t>
            </a:r>
            <a:r>
              <a:rPr lang="pl-PL" sz="1600" dirty="0" err="1"/>
              <a:t>profits</a:t>
            </a:r>
            <a:r>
              <a:rPr lang="pl-PL" sz="1600" dirty="0"/>
              <a:t> to </a:t>
            </a:r>
            <a:r>
              <a:rPr lang="pl-PL" sz="1600" dirty="0" err="1"/>
              <a:t>develop</a:t>
            </a:r>
            <a:r>
              <a:rPr lang="pl-PL" sz="1600" dirty="0"/>
              <a:t> the </a:t>
            </a:r>
            <a:r>
              <a:rPr lang="pl-PL" sz="1600" dirty="0" err="1"/>
              <a:t>safety</a:t>
            </a:r>
            <a:r>
              <a:rPr lang="pl-PL" sz="1600" dirty="0"/>
              <a:t> fund</a:t>
            </a:r>
          </a:p>
          <a:p>
            <a:pPr algn="just"/>
            <a:r>
              <a:rPr lang="pl-PL" sz="1600" dirty="0" err="1"/>
              <a:t>Make</a:t>
            </a:r>
            <a:r>
              <a:rPr lang="pl-PL" sz="1600" dirty="0"/>
              <a:t> 40/50% </a:t>
            </a:r>
            <a:r>
              <a:rPr lang="pl-PL" sz="1600" dirty="0" err="1"/>
              <a:t>profits</a:t>
            </a:r>
            <a:r>
              <a:rPr lang="pl-PL" sz="1600" dirty="0"/>
              <a:t>  </a:t>
            </a:r>
            <a:r>
              <a:rPr lang="pl-PL" sz="1600" dirty="0" err="1"/>
              <a:t>anually</a:t>
            </a:r>
            <a:r>
              <a:rPr lang="pl-PL" sz="1600" dirty="0"/>
              <a:t> </a:t>
            </a:r>
          </a:p>
          <a:p>
            <a:pPr marL="0" indent="0">
              <a:buNone/>
            </a:pPr>
            <a:endParaRPr lang="pl-PL" sz="1600" dirty="0"/>
          </a:p>
          <a:p>
            <a:endParaRPr lang="pl-PL" sz="1600" dirty="0"/>
          </a:p>
          <a:p>
            <a:endParaRPr lang="pl-PL" sz="1600" dirty="0"/>
          </a:p>
          <a:p>
            <a:endParaRPr lang="pl-PL" dirty="0"/>
          </a:p>
        </p:txBody>
      </p:sp>
      <p:sp>
        <p:nvSpPr>
          <p:cNvPr id="4" name="Symbol zastępczy stopki 3">
            <a:extLst>
              <a:ext uri="{FF2B5EF4-FFF2-40B4-BE49-F238E27FC236}">
                <a16:creationId xmlns:a16="http://schemas.microsoft.com/office/drawing/2014/main" id="{A8F1ECA4-2E88-E8C5-3451-32922A7CA5F1}"/>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97535C55-82F3-5877-A990-4842FDC06AA3}"/>
              </a:ext>
            </a:extLst>
          </p:cNvPr>
          <p:cNvSpPr>
            <a:spLocks noGrp="1"/>
          </p:cNvSpPr>
          <p:nvPr>
            <p:ph type="sldNum" sz="quarter" idx="12"/>
          </p:nvPr>
        </p:nvSpPr>
        <p:spPr/>
        <p:txBody>
          <a:bodyPr/>
          <a:lstStyle/>
          <a:p>
            <a:fld id="{CD943A7D-2B64-2149-9CDF-EF6097BA5D97}" type="slidenum">
              <a:rPr lang="pl-PL" smtClean="0"/>
              <a:t>6</a:t>
            </a:fld>
            <a:endParaRPr lang="pl-PL" dirty="0"/>
          </a:p>
        </p:txBody>
      </p:sp>
      <p:sp>
        <p:nvSpPr>
          <p:cNvPr id="8" name="Prostokąt 7">
            <a:extLst>
              <a:ext uri="{FF2B5EF4-FFF2-40B4-BE49-F238E27FC236}">
                <a16:creationId xmlns:a16="http://schemas.microsoft.com/office/drawing/2014/main" id="{20C90D2E-DD16-87A0-0145-5D22149FBA51}"/>
              </a:ext>
            </a:extLst>
          </p:cNvPr>
          <p:cNvSpPr/>
          <p:nvPr/>
        </p:nvSpPr>
        <p:spPr>
          <a:xfrm>
            <a:off x="0" y="1752004"/>
            <a:ext cx="12192000" cy="56754"/>
          </a:xfrm>
          <a:prstGeom prst="rect">
            <a:avLst/>
          </a:prstGeom>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 name="Obraz 9" descr="Obraz zawierający w pomieszczeniu, computer, roślina domowa, donica&#10;&#10;Opis wygenerowany automatycznie">
            <a:extLst>
              <a:ext uri="{FF2B5EF4-FFF2-40B4-BE49-F238E27FC236}">
                <a16:creationId xmlns:a16="http://schemas.microsoft.com/office/drawing/2014/main" id="{3889888E-5F05-D8C8-7C35-E1916F3D69FB}"/>
              </a:ext>
            </a:extLst>
          </p:cNvPr>
          <p:cNvPicPr>
            <a:picLocks noChangeAspect="1"/>
          </p:cNvPicPr>
          <p:nvPr/>
        </p:nvPicPr>
        <p:blipFill>
          <a:blip r:embed="rId2"/>
          <a:stretch>
            <a:fillRect/>
          </a:stretch>
        </p:blipFill>
        <p:spPr>
          <a:xfrm>
            <a:off x="6620608" y="2124350"/>
            <a:ext cx="5243146" cy="3495431"/>
          </a:xfrm>
          <a:prstGeom prst="rect">
            <a:avLst/>
          </a:prstGeom>
        </p:spPr>
      </p:pic>
    </p:spTree>
    <p:extLst>
      <p:ext uri="{BB962C8B-B14F-4D97-AF65-F5344CB8AC3E}">
        <p14:creationId xmlns:p14="http://schemas.microsoft.com/office/powerpoint/2010/main" val="538178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9B5A19E-CB16-2930-4887-FC9700BB2AE8}"/>
              </a:ext>
            </a:extLst>
          </p:cNvPr>
          <p:cNvSpPr>
            <a:spLocks noGrp="1"/>
          </p:cNvSpPr>
          <p:nvPr>
            <p:ph type="title"/>
          </p:nvPr>
        </p:nvSpPr>
        <p:spPr>
          <a:xfrm>
            <a:off x="5068765" y="2766218"/>
            <a:ext cx="2054469" cy="1325563"/>
          </a:xfrm>
        </p:spPr>
        <p:txBody>
          <a:bodyPr/>
          <a:lstStyle/>
          <a:p>
            <a:r>
              <a:rPr lang="pl-PL" dirty="0"/>
              <a:t>The end</a:t>
            </a:r>
          </a:p>
        </p:txBody>
      </p:sp>
      <p:sp>
        <p:nvSpPr>
          <p:cNvPr id="3" name="Symbol zastępczy zawartości 2">
            <a:extLst>
              <a:ext uri="{FF2B5EF4-FFF2-40B4-BE49-F238E27FC236}">
                <a16:creationId xmlns:a16="http://schemas.microsoft.com/office/drawing/2014/main" id="{AECC68F5-D2FC-33BA-0D24-77E639C6BFF3}"/>
              </a:ext>
            </a:extLst>
          </p:cNvPr>
          <p:cNvSpPr>
            <a:spLocks noGrp="1"/>
          </p:cNvSpPr>
          <p:nvPr>
            <p:ph idx="1"/>
          </p:nvPr>
        </p:nvSpPr>
        <p:spPr/>
        <p:txBody>
          <a:bodyPr/>
          <a:lstStyle/>
          <a:p>
            <a:endParaRPr lang="pl-PL" dirty="0"/>
          </a:p>
        </p:txBody>
      </p:sp>
      <p:sp>
        <p:nvSpPr>
          <p:cNvPr id="4" name="Symbol zastępczy stopki 3">
            <a:extLst>
              <a:ext uri="{FF2B5EF4-FFF2-40B4-BE49-F238E27FC236}">
                <a16:creationId xmlns:a16="http://schemas.microsoft.com/office/drawing/2014/main" id="{4CE62814-B210-B1A4-5FAC-16DE5F04A801}"/>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0C5A1981-CEC1-37B4-EF24-DA8C67C109D5}"/>
              </a:ext>
            </a:extLst>
          </p:cNvPr>
          <p:cNvSpPr>
            <a:spLocks noGrp="1"/>
          </p:cNvSpPr>
          <p:nvPr>
            <p:ph type="sldNum" sz="quarter" idx="12"/>
          </p:nvPr>
        </p:nvSpPr>
        <p:spPr/>
        <p:txBody>
          <a:bodyPr/>
          <a:lstStyle/>
          <a:p>
            <a:fld id="{CD943A7D-2B64-2149-9CDF-EF6097BA5D97}" type="slidenum">
              <a:rPr lang="pl-PL" smtClean="0"/>
              <a:t>7</a:t>
            </a:fld>
            <a:endParaRPr lang="pl-PL"/>
          </a:p>
        </p:txBody>
      </p:sp>
      <p:sp>
        <p:nvSpPr>
          <p:cNvPr id="6" name="Prostokąt 5">
            <a:extLst>
              <a:ext uri="{FF2B5EF4-FFF2-40B4-BE49-F238E27FC236}">
                <a16:creationId xmlns:a16="http://schemas.microsoft.com/office/drawing/2014/main" id="{2C3E7924-0CF3-A936-E04B-0EEABB18D06A}"/>
              </a:ext>
            </a:extLst>
          </p:cNvPr>
          <p:cNvSpPr/>
          <p:nvPr/>
        </p:nvSpPr>
        <p:spPr>
          <a:xfrm>
            <a:off x="0" y="3972917"/>
            <a:ext cx="12192000" cy="56754"/>
          </a:xfrm>
          <a:prstGeom prst="rect">
            <a:avLst/>
          </a:prstGeom>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183279817"/>
      </p:ext>
    </p:extLst>
  </p:cSld>
  <p:clrMapOvr>
    <a:masterClrMapping/>
  </p:clrMapOvr>
</p:sld>
</file>

<file path=ppt/theme/theme1.xml><?xml version="1.0" encoding="utf-8"?>
<a:theme xmlns:a="http://schemas.openxmlformats.org/drawingml/2006/main" name="Motyw pakietu Office">
  <a:themeElements>
    <a:clrScheme name="Motyw pakietu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Motyw pakietu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Wisp</Template>
  <TotalTime>14867</TotalTime>
  <Words>716</Words>
  <Application>Microsoft Macintosh PowerPoint</Application>
  <PresentationFormat>Panoramiczny</PresentationFormat>
  <Paragraphs>38</Paragraphs>
  <Slides>7</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7</vt:i4>
      </vt:variant>
    </vt:vector>
  </HeadingPairs>
  <TitlesOfParts>
    <vt:vector size="11" baseType="lpstr">
      <vt:lpstr>Aptos</vt:lpstr>
      <vt:lpstr>Aptos Display</vt:lpstr>
      <vt:lpstr>Arial</vt:lpstr>
      <vt:lpstr>Motyw pakietu Office</vt:lpstr>
      <vt:lpstr>Overview Presentation</vt:lpstr>
      <vt:lpstr>Banks serve Wall Street, Covesco serves all Streets!</vt:lpstr>
      <vt:lpstr>How does it work?</vt:lpstr>
      <vt:lpstr>What do we invest in?</vt:lpstr>
      <vt:lpstr>What happens to Covesco profits?</vt:lpstr>
      <vt:lpstr>Goals at the beginning of Covesco development</vt:lpstr>
      <vt:lpstr>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Mateusz Niemira</dc:creator>
  <cp:lastModifiedBy>Mateusz Niemira</cp:lastModifiedBy>
  <cp:revision>2</cp:revision>
  <dcterms:created xsi:type="dcterms:W3CDTF">2024-09-16T12:05:50Z</dcterms:created>
  <dcterms:modified xsi:type="dcterms:W3CDTF">2024-09-27T11:08:54Z</dcterms:modified>
</cp:coreProperties>
</file>